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jpeg"/><Relationship Id="rId2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COVER">
    <p:bg>
      <p:bgPr>
        <a:solidFill>
          <a:srgbClr val="1570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images.pexels.com/photos/12185933/pexels-photo-12185933.jpeg?auto=compress&amp;cs=tinysrgb&amp;fit=crop&amp;w=1200&amp;h=675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01828">
              <a:alpha val="50000"/>
            </a:srgbClr>
          </a:solidFill>
          <a:ln/>
        </p:spPr>
      </p:sp>
      <p:sp>
        <p:nvSpPr>
          <p:cNvPr id="4" name="Text 1"/>
          <p:cNvSpPr/>
          <p:nvPr>
            <p:ph idx="102" type="title" hasCustomPrompt="1"/>
          </p:nvPr>
        </p:nvSpPr>
        <p:spPr>
          <a:xfrm>
            <a:off x="822960" y="0"/>
            <a:ext cx="6096000" cy="5328666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800" b="1" dirty="0">
                <a:solidFill>
                  <a:srgbClr val="FFFFFF"/>
                </a:solidFill>
              </a:defRPr>
            </a:lvl1pPr>
          </a:lstStyle>
          <a:p>
            <a:pPr algn="l" indent="0" marL="0">
              <a:buNone/>
            </a:pPr>
            <a:endParaRPr lang="en-US" sz="4800" dirty="0"/>
          </a:p>
        </p:txBody>
      </p:sp>
      <p:sp>
        <p:nvSpPr>
          <p:cNvPr id="5" name="Shape 1"/>
          <p:cNvSpPr/>
          <p:nvPr/>
        </p:nvSpPr>
        <p:spPr>
          <a:xfrm>
            <a:off x="944880" y="5520690"/>
            <a:ext cx="10546080" cy="0"/>
          </a:xfrm>
          <a:prstGeom prst="line">
            <a:avLst/>
          </a:prstGeom>
          <a:noFill/>
          <a:ln w="12700">
            <a:solidFill>
              <a:srgbClr val="FFFFFF"/>
            </a:solidFill>
            <a:prstDash val="solid"/>
          </a:ln>
        </p:spPr>
      </p:sp>
      <p:sp>
        <p:nvSpPr>
          <p:cNvPr id="6" name="Text 2"/>
          <p:cNvSpPr/>
          <p:nvPr>
            <p:ph idx="104" type="body" hasCustomPrompt="1"/>
          </p:nvPr>
        </p:nvSpPr>
        <p:spPr>
          <a:xfrm>
            <a:off x="853440" y="5966460"/>
            <a:ext cx="6096000" cy="13716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600" b="1" dirty="0">
                <a:solidFill>
                  <a:srgbClr val="FFFFFF"/>
                </a:solidFill>
              </a:defRPr>
            </a:lvl1pPr>
          </a:lstStyle>
          <a:p>
            <a:pPr algn="l" indent="0" marL="0">
              <a:buNone/>
            </a:pPr>
            <a:endParaRPr lang="en-US" sz="16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86800" y="6318000"/>
            <a:ext cx="64296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 / Bridging the Digital Divide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4435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24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2400" dirty="0"/>
          </a:p>
        </p:txBody>
      </p:sp>
      <p:sp>
        <p:nvSpPr>
          <p:cNvPr id="5" name="Shape 2"/>
          <p:cNvSpPr/>
          <p:nvPr/>
        </p:nvSpPr>
        <p:spPr>
          <a:xfrm>
            <a:off x="5086800" y="1270800"/>
            <a:ext cx="6559200" cy="0"/>
          </a:xfrm>
          <a:prstGeom prst="line">
            <a:avLst/>
          </a:prstGeom>
          <a:noFill/>
          <a:ln w="25400">
            <a:solidFill>
              <a:srgbClr val="EAECF0"/>
            </a:solidFill>
            <a:prstDash val="solid"/>
          </a:ln>
        </p:spPr>
      </p:sp>
      <p:sp>
        <p:nvSpPr>
          <p:cNvPr id="6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>
            <a:lvl1pPr indent="0" marL="0">
              <a:buNone/>
              <a:defRPr lang="en-US" sz="1600" dirty="0">
                <a:solidFill>
                  <a:srgbClr val="101828"/>
                </a:solidFill>
              </a:defRPr>
            </a:lvl1pPr>
          </a:lstStyle>
          <a:p>
            <a:pPr indent="0" marL="0">
              <a:buNone/>
            </a:pPr>
            <a:endParaRPr lang="en-US" sz="16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COLUMN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6094800"/>
            <a:ext cx="12192000" cy="7632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3" name="Text 1"/>
          <p:cNvSpPr/>
          <p:nvPr/>
        </p:nvSpPr>
        <p:spPr>
          <a:xfrm>
            <a:off x="306000" y="6318000"/>
            <a:ext cx="111132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800" dirty="0">
                <a:solidFill>
                  <a:srgbClr val="84CAFF"/>
                </a:solidFill>
              </a:rPr>
              <a:t>Bridging the Digital Divide / </a:t>
            </a:r>
            <a:endParaRPr lang="en-US" sz="800" dirty="0"/>
          </a:p>
        </p:txBody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670560" y="548640"/>
            <a:ext cx="109728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30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30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FFFFFF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BLOCK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27200" y="6318000"/>
            <a:ext cx="64296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 / Bridging the Digital Divide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7740000" y="0"/>
            <a:ext cx="4453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6696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2400" b="1" dirty="0">
                <a:solidFill>
                  <a:srgbClr val="101828"/>
                </a:solidFill>
              </a:defRPr>
            </a:lvl1pPr>
          </a:lstStyle>
          <a:p>
            <a:pPr algn="l" indent="0" marL="0">
              <a:buNone/>
            </a:pPr>
            <a:endParaRPr lang="en-US" sz="2400" dirty="0"/>
          </a:p>
        </p:txBody>
      </p:sp>
      <p:sp>
        <p:nvSpPr>
          <p:cNvPr id="5" name="Shape 2"/>
          <p:cNvSpPr/>
          <p:nvPr/>
        </p:nvSpPr>
        <p:spPr>
          <a:xfrm>
            <a:off x="766800" y="1270800"/>
            <a:ext cx="6346800" cy="0"/>
          </a:xfrm>
          <a:prstGeom prst="line">
            <a:avLst/>
          </a:prstGeom>
          <a:noFill/>
          <a:ln w="25400">
            <a:solidFill>
              <a:srgbClr val="EAECF0"/>
            </a:solidFill>
            <a:prstDash val="solid"/>
          </a:ln>
        </p:spPr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46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1005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TABLE_O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306000" y="6318000"/>
            <a:ext cx="11113200" cy="540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800" dirty="0">
                <a:solidFill>
                  <a:srgbClr val="98A2B3"/>
                </a:solidFill>
              </a:rPr>
              <a:t>Bridging the Digital Divide / </a:t>
            </a:r>
            <a:endParaRPr lang="en-US" sz="800" dirty="0"/>
          </a:p>
        </p:txBody>
      </p:sp>
      <p:sp>
        <p:nvSpPr>
          <p:cNvPr id="3" name="Shape 1"/>
          <p:cNvSpPr/>
          <p:nvPr/>
        </p:nvSpPr>
        <p:spPr>
          <a:xfrm>
            <a:off x="0" y="0"/>
            <a:ext cx="4435200" cy="6858000"/>
          </a:xfrm>
          <a:prstGeom prst="rect">
            <a:avLst/>
          </a:prstGeom>
          <a:solidFill>
            <a:srgbClr val="1570EF"/>
          </a:solidFill>
          <a:ln/>
        </p:spPr>
      </p:sp>
      <p:sp>
        <p:nvSpPr>
          <p:cNvPr id="4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ctr" indent="0" marL="0">
              <a:buNone/>
              <a:defRPr lang="en-US" sz="3000" b="1" dirty="0">
                <a:solidFill>
                  <a:srgbClr val="FFFFFF"/>
                </a:solidFill>
              </a:defRPr>
            </a:lvl1pPr>
          </a:lstStyle>
          <a:p>
            <a:pPr algn="ctr" indent="0" marL="0">
              <a:buNone/>
            </a:pPr>
            <a:endParaRPr lang="en-US" sz="30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1006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nsplash.com/@efekurnaz?utm_source=SlideSpeak&amp;utm_medium=referral" TargetMode="External"/><Relationship Id="rId1" Type="http://schemas.openxmlformats.org/officeDocument/2006/relationships/image" Target="../media/image-7-1.jpg"/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/>
          <p:nvPr>
            <p:ph idx="102" type="title" hasCustomPrompt="1"/>
          </p:nvPr>
        </p:nvSpPr>
        <p:spPr>
          <a:xfrm>
            <a:off x="822960" y="0"/>
            <a:ext cx="6096000" cy="5328666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4800" b="1" dirty="0">
                <a:solidFill>
                  <a:srgbClr val="FFFFFF"/>
                </a:solidFill>
              </a:rPr>
              <a:t>Bridging the Digital Divide</a:t>
            </a:r>
            <a:endParaRPr lang="en-US" sz="4800" dirty="0"/>
          </a:p>
        </p:txBody>
      </p:sp>
      <p:sp>
        <p:nvSpPr>
          <p:cNvPr id="3" name="Text 2"/>
          <p:cNvSpPr/>
          <p:nvPr>
            <p:ph idx="104" type="body" hasCustomPrompt="1"/>
          </p:nvPr>
        </p:nvSpPr>
        <p:spPr>
          <a:xfrm>
            <a:off x="853440" y="5966460"/>
            <a:ext cx="6096000" cy="13716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600" b="1" dirty="0">
                <a:solidFill>
                  <a:srgbClr val="FFFFFF"/>
                </a:solidFill>
              </a:rPr>
              <a:t>Understanding Challenges and Strategies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0" y="914400"/>
            <a:ext cx="4435200" cy="1080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000" b="1" dirty="0">
                <a:solidFill>
                  <a:srgbClr val="FFFFFF"/>
                </a:solidFill>
              </a:rPr>
              <a:t>Table of Contents</a:t>
            </a:r>
            <a:endParaRPr lang="en-US" sz="3000" dirty="0"/>
          </a:p>
        </p:txBody>
      </p:sp>
      <p:sp>
        <p:nvSpPr>
          <p:cNvPr id="3" name="Text 1"/>
          <p:cNvSpPr txBox="1"/>
          <p:nvPr/>
        </p:nvSpPr>
        <p:spPr>
          <a:xfrm>
            <a:off x="4982400" y="104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Affordability Issues</a:t>
            </a:r>
            <a:endParaRPr lang="en-US" sz="1800" dirty="0"/>
          </a:p>
        </p:txBody>
      </p:sp>
      <p:sp>
        <p:nvSpPr>
          <p:cNvPr id="4" name="Text 2"/>
          <p:cNvSpPr txBox="1"/>
          <p:nvPr/>
        </p:nvSpPr>
        <p:spPr>
          <a:xfrm>
            <a:off x="10990800" y="104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03</a:t>
            </a:r>
            <a:endParaRPr lang="en-US" sz="1800" dirty="0"/>
          </a:p>
        </p:txBody>
      </p:sp>
      <p:sp>
        <p:nvSpPr>
          <p:cNvPr id="5" name="Text 3"/>
          <p:cNvSpPr txBox="1"/>
          <p:nvPr/>
        </p:nvSpPr>
        <p:spPr>
          <a:xfrm>
            <a:off x="4982400" y="1659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Infrastructure Challenges</a:t>
            </a:r>
            <a:endParaRPr lang="en-US" sz="1800" dirty="0"/>
          </a:p>
        </p:txBody>
      </p:sp>
      <p:sp>
        <p:nvSpPr>
          <p:cNvPr id="6" name="Text 4"/>
          <p:cNvSpPr txBox="1"/>
          <p:nvPr/>
        </p:nvSpPr>
        <p:spPr>
          <a:xfrm>
            <a:off x="10990800" y="1659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04</a:t>
            </a:r>
            <a:endParaRPr lang="en-US" sz="1800" dirty="0"/>
          </a:p>
        </p:txBody>
      </p:sp>
      <p:sp>
        <p:nvSpPr>
          <p:cNvPr id="7" name="Text 5"/>
          <p:cNvSpPr txBox="1"/>
          <p:nvPr/>
        </p:nvSpPr>
        <p:spPr>
          <a:xfrm>
            <a:off x="4982400" y="2271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Introduction to the Digital Divide</a:t>
            </a:r>
            <a:endParaRPr lang="en-US" sz="1800" dirty="0"/>
          </a:p>
        </p:txBody>
      </p:sp>
      <p:sp>
        <p:nvSpPr>
          <p:cNvPr id="8" name="Text 6"/>
          <p:cNvSpPr txBox="1"/>
          <p:nvPr/>
        </p:nvSpPr>
        <p:spPr>
          <a:xfrm>
            <a:off x="10990800" y="2271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05</a:t>
            </a:r>
            <a:endParaRPr lang="en-US" sz="1800" dirty="0"/>
          </a:p>
        </p:txBody>
      </p:sp>
      <p:sp>
        <p:nvSpPr>
          <p:cNvPr id="9" name="Text 7"/>
          <p:cNvSpPr txBox="1"/>
          <p:nvPr/>
        </p:nvSpPr>
        <p:spPr>
          <a:xfrm>
            <a:off x="4982400" y="2883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Gender Inequality in Digital Access</a:t>
            </a:r>
            <a:endParaRPr lang="en-US" sz="1800" dirty="0"/>
          </a:p>
        </p:txBody>
      </p:sp>
      <p:sp>
        <p:nvSpPr>
          <p:cNvPr id="10" name="Text 8"/>
          <p:cNvSpPr txBox="1"/>
          <p:nvPr/>
        </p:nvSpPr>
        <p:spPr>
          <a:xfrm>
            <a:off x="10990800" y="2883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06</a:t>
            </a:r>
            <a:endParaRPr lang="en-US" sz="1800" dirty="0"/>
          </a:p>
        </p:txBody>
      </p:sp>
      <p:sp>
        <p:nvSpPr>
          <p:cNvPr id="11" name="Text 9"/>
          <p:cNvSpPr txBox="1"/>
          <p:nvPr/>
        </p:nvSpPr>
        <p:spPr>
          <a:xfrm>
            <a:off x="4982400" y="3495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Conclusion</a:t>
            </a:r>
            <a:endParaRPr lang="en-US" sz="1800" dirty="0"/>
          </a:p>
        </p:txBody>
      </p:sp>
      <p:sp>
        <p:nvSpPr>
          <p:cNvPr id="12" name="Text 10"/>
          <p:cNvSpPr txBox="1"/>
          <p:nvPr/>
        </p:nvSpPr>
        <p:spPr>
          <a:xfrm>
            <a:off x="10990800" y="3495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07</a:t>
            </a:r>
            <a:endParaRPr lang="en-US" sz="1800" dirty="0"/>
          </a:p>
        </p:txBody>
      </p:sp>
      <p:sp>
        <p:nvSpPr>
          <p:cNvPr id="13" name="Text 11"/>
          <p:cNvSpPr txBox="1"/>
          <p:nvPr/>
        </p:nvSpPr>
        <p:spPr>
          <a:xfrm>
            <a:off x="4982400" y="4107600"/>
            <a:ext cx="60084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800" b="1" dirty="0">
                <a:solidFill>
                  <a:srgbClr val="101828"/>
                </a:solidFill>
              </a:rPr>
              <a:t>Policy Pitfalls and Recommendations</a:t>
            </a:r>
            <a:endParaRPr lang="en-US" sz="1800" dirty="0"/>
          </a:p>
        </p:txBody>
      </p:sp>
      <p:sp>
        <p:nvSpPr>
          <p:cNvPr id="14" name="Text 12"/>
          <p:cNvSpPr txBox="1"/>
          <p:nvPr/>
        </p:nvSpPr>
        <p:spPr>
          <a:xfrm>
            <a:off x="10990800" y="4107600"/>
            <a:ext cx="532800" cy="6120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1800" dirty="0">
                <a:solidFill>
                  <a:srgbClr val="101828"/>
                </a:solidFill>
              </a:rPr>
              <a:t>08</a:t>
            </a:r>
            <a:endParaRPr lang="en-US" sz="1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112644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Affordability Issues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Cost barrier for low-income households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High device costs limit internet access for many.</a:t>
            </a:r>
            <a:endParaRPr lang="en-US" sz="1600" dirty="0"/>
          </a:p>
        </p:txBody>
      </p:sp>
      <p:pic>
        <p:nvPicPr>
          <p:cNvPr id="4" name="Image 0" descr="https://images.pexels.com/photos/3943745/pexels-photo-3943745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Infrastructure Challenges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Rural vs urban access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Challenges in reaching remote areas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Disparities in internet availability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Investment in broadband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Funding for high-speed internet infrastructure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Support for expanding broadband networks</a:t>
            </a:r>
            <a:endParaRPr lang="en-US" sz="1600" dirty="0"/>
          </a:p>
        </p:txBody>
      </p:sp>
      <p:pic>
        <p:nvPicPr>
          <p:cNvPr id="4" name="Image 0" descr="https://images.pexels.com/photos/11382339/pexels-photo-11382339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Introduction to the Digital Divide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Definition and scope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Understanding digital disparity globally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Scope of digital exclusion challenges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Global impact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Societal and economic implications worldwide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Global repercussions of digital inequality</a:t>
            </a:r>
            <a:endParaRPr lang="en-US" sz="1600" dirty="0"/>
          </a:p>
        </p:txBody>
      </p:sp>
      <p:pic>
        <p:nvPicPr>
          <p:cNvPr id="4" name="Image 0" descr="https://images.pexels.com/photos/7411999/pexels-photo-7411999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Gender Inequality in Digital Access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Statistics on gender disparity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Women face limited access due to cultural norms.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Cultural and social barriers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Trust issues hinder women's engagement with online world.</a:t>
            </a:r>
            <a:endParaRPr lang="en-US" sz="1600" dirty="0"/>
          </a:p>
        </p:txBody>
      </p:sp>
      <p:pic>
        <p:nvPicPr>
          <p:cNvPr id="4" name="Image 0" descr="https://images.pexels.com/photos/20044366/pexels-photo-20044366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Conclusion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Summary of key points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Complex barriers: infrastructure, affordability, literacy, gender gap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Policy challenges: restrictive regulations, telecom sector limitations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Collaborative solutions: public-private partnerships, targeted programs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Call to action for stakeholders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Support inclusive policies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Invest in digital literacy programs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Promote gender equality initiatives</a:t>
            </a:r>
            <a:endParaRPr lang="en-US" sz="1600" dirty="0"/>
          </a:p>
        </p:txBody>
      </p:sp>
      <p:pic>
        <p:nvPicPr>
          <p:cNvPr id="4" name="Image 0" descr="/tmp/tmp-1-syBSDKpqz3S0-.jpg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0" y="6480000"/>
            <a:ext cx="4183200" cy="385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r" indent="0" marL="0">
              <a:buNone/>
            </a:pPr>
            <a:r>
              <a:rPr lang="en-US" sz="800" dirty="0">
                <a:solidFill>
                  <a:srgbClr val="FFFFFF"/>
                </a:solidFill>
              </a:rPr>
              <a:t>Photo by </a:t>
            </a:r>
            <a:pPr algn="r"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Efe Kurnaz</a:t>
            </a:r>
            <a:endParaRPr lang="en-US" sz="8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2"/>
          <p:cNvSpPr/>
          <p:nvPr>
            <p:ph idx="102" type="title" hasCustomPrompt="1"/>
          </p:nvPr>
        </p:nvSpPr>
        <p:spPr>
          <a:xfrm>
            <a:off x="4982400" y="0"/>
            <a:ext cx="6444000" cy="117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400" b="1" dirty="0">
                <a:solidFill>
                  <a:srgbClr val="101828"/>
                </a:solidFill>
              </a:rPr>
              <a:t>Policy Pitfalls and Recommendations</a:t>
            </a:r>
            <a:endParaRPr lang="en-US" sz="2400" dirty="0"/>
          </a:p>
        </p:txBody>
      </p:sp>
      <p:sp>
        <p:nvSpPr>
          <p:cNvPr id="3" name="Text 3"/>
          <p:cNvSpPr/>
          <p:nvPr>
            <p:ph idx="104" type="body" hasCustomPrompt="1"/>
          </p:nvPr>
        </p:nvSpPr>
        <p:spPr>
          <a:xfrm>
            <a:off x="4982400" y="1573200"/>
            <a:ext cx="6663600" cy="47448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Identifying key policy gaps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Restrictive government policies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Limited competition in telecom sector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Lack of clear frameworks for universal access</a:t>
            </a:r>
            <a:endParaRPr lang="en-US" sz="1600" dirty="0"/>
          </a:p>
          <a:p>
            <a:pPr indent="0" marL="0">
              <a:lnSpc>
                <a:spcPts val="2600"/>
              </a:lnSpc>
              <a:spcBef>
                <a:spcPts val="2200"/>
              </a:spcBef>
              <a:buNone/>
            </a:pPr>
            <a:r>
              <a:rPr lang="en-US" sz="1800" b="1" dirty="0">
                <a:solidFill>
                  <a:srgbClr val="101828"/>
                </a:solidFill>
              </a:rPr>
              <a:t>Strategies for inclusive digital policies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Promote open and competitive market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Support universal access frameworks</a:t>
            </a:r>
            <a:endParaRPr lang="en-US" sz="1600" dirty="0"/>
          </a:p>
          <a:p>
            <a:pPr marL="127000" indent="-127000">
              <a:lnSpc>
                <a:spcPts val="2600"/>
              </a:lnSpc>
              <a:buSzPct val="100000"/>
              <a:buChar char="•"/>
            </a:pPr>
            <a:r>
              <a:rPr lang="en-US" sz="1600" dirty="0">
                <a:solidFill>
                  <a:srgbClr val="101828"/>
                </a:solidFill>
              </a:rPr>
              <a:t>Encourage public-private partnerships</a:t>
            </a:r>
            <a:endParaRPr lang="en-US" sz="1600" dirty="0"/>
          </a:p>
        </p:txBody>
      </p:sp>
      <p:pic>
        <p:nvPicPr>
          <p:cNvPr id="4" name="Image 0" descr="https://images.pexels.com/photos/9301253/pexels-photo-9301253.jpeg?auto=compress&amp;cs=tinysrgb&amp;fit=crop&amp;w=438&amp;h=675">    </p:cNvPr>
          <p:cNvPicPr>
            <a:picLocks noChangeAspect="1"/>
          </p:cNvPicPr>
          <p:nvPr/>
        </p:nvPicPr>
        <p:blipFill>
          <a:blip r:embed="rId1"/>
          <a:srcRect l="167" r="167" t="0" b="0"/>
          <a:stretch/>
        </p:blipFill>
        <p:spPr>
          <a:xfrm>
            <a:off x="0" y="0"/>
            <a:ext cx="44352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806000" y="6318000"/>
            <a:ext cx="460800" cy="54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 anchor="ctr"/>
          <a:lstStyle>
            <a:lvl1pPr>
              <a:defRPr sz="800">
                <a:solidFill>
                  <a:srgbClr val="101828"/>
                </a:solidFill>
              </a:defRPr>
            </a:lvl1pPr>
          </a:lstStyle>
          <a:p>
            <a:pPr algn="r"/>
            <a:fld id="{F7021451-1387-4CA6-816F-3879F97B5CBC}" type="slidenum">
              <a:rPr b="0" lang="en-US"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FigTree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FigTree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SlideSpeak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Bridging the Digital Divide</dc:title>
  <dc:subject>Bridging the Digital Divide</dc:subject>
  <dc:creator>SlideSpeak</dc:creator>
  <cp:lastModifiedBy>SlideSpeak</cp:lastModifiedBy>
  <cp:revision>1</cp:revision>
  <dcterms:created xsi:type="dcterms:W3CDTF">2024-02-08T17:19:16Z</dcterms:created>
  <dcterms:modified xsi:type="dcterms:W3CDTF">2024-02-08T17:19:16Z</dcterms:modified>
</cp:coreProperties>
</file>