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notesMasterIdLst>
    <p:notesMasterId r:id="rId10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image" Target="../media/image-1002-1.jpeg"/><Relationship Id="rId2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COVER">
    <p:bg>
      <p:bgPr>
        <a:solidFill>
          <a:srgbClr val="1570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https://images.pexels.com/photos/4386323/pexels-photo-4386323.jpeg?auto=compress&amp;cs=tinysrgb&amp;fit=crop&amp;w=1200&amp;h=675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hape 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01828">
              <a:alpha val="50000"/>
            </a:srgbClr>
          </a:solidFill>
          <a:ln/>
        </p:spPr>
      </p:sp>
      <p:sp>
        <p:nvSpPr>
          <p:cNvPr id="4" name="Text 1"/>
          <p:cNvSpPr/>
          <p:nvPr>
            <p:ph idx="102" type="title" hasCustomPrompt="1"/>
          </p:nvPr>
        </p:nvSpPr>
        <p:spPr>
          <a:xfrm>
            <a:off x="822960" y="0"/>
            <a:ext cx="6096000" cy="5328666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4800" b="1" dirty="0">
                <a:solidFill>
                  <a:srgbClr val="FFFFFF"/>
                </a:solidFill>
              </a:defRPr>
            </a:lvl1pPr>
          </a:lstStyle>
          <a:p>
            <a:pPr algn="l" indent="0" marL="0">
              <a:buNone/>
            </a:pPr>
            <a:endParaRPr lang="en-US" sz="4800" dirty="0"/>
          </a:p>
        </p:txBody>
      </p:sp>
      <p:sp>
        <p:nvSpPr>
          <p:cNvPr id="5" name="Shape 1"/>
          <p:cNvSpPr/>
          <p:nvPr/>
        </p:nvSpPr>
        <p:spPr>
          <a:xfrm>
            <a:off x="944880" y="5520690"/>
            <a:ext cx="10546080" cy="0"/>
          </a:xfrm>
          <a:prstGeom prst="line">
            <a:avLst/>
          </a:prstGeom>
          <a:noFill/>
          <a:ln w="12700">
            <a:solidFill>
              <a:srgbClr val="FFFFFF"/>
            </a:solidFill>
            <a:prstDash val="solid"/>
          </a:ln>
        </p:spPr>
      </p:sp>
      <p:sp>
        <p:nvSpPr>
          <p:cNvPr id="6" name="Text 2"/>
          <p:cNvSpPr/>
          <p:nvPr>
            <p:ph idx="104" type="body" hasCustomPrompt="1"/>
          </p:nvPr>
        </p:nvSpPr>
        <p:spPr>
          <a:xfrm>
            <a:off x="853440" y="5966460"/>
            <a:ext cx="6096000" cy="13716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600" b="1" dirty="0">
                <a:solidFill>
                  <a:srgbClr val="FFFFFF"/>
                </a:solidFill>
              </a:defRPr>
            </a:lvl1pPr>
          </a:lstStyle>
          <a:p>
            <a:pPr algn="l" indent="0" marL="0">
              <a:buNone/>
            </a:pPr>
            <a:endParaRPr lang="en-US" sz="160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DEFAUL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5086800" y="6318000"/>
            <a:ext cx="6429600" cy="5400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800" dirty="0">
                <a:solidFill>
                  <a:srgbClr val="98A2B3"/>
                </a:solidFill>
              </a:rPr>
              <a:t> / Bridging the Digital Divide</a:t>
            </a:r>
            <a:endParaRPr lang="en-US" sz="800" dirty="0"/>
          </a:p>
        </p:txBody>
      </p:sp>
      <p:sp>
        <p:nvSpPr>
          <p:cNvPr id="3" name="Shape 1"/>
          <p:cNvSpPr/>
          <p:nvPr/>
        </p:nvSpPr>
        <p:spPr>
          <a:xfrm>
            <a:off x="0" y="0"/>
            <a:ext cx="4435200" cy="6858000"/>
          </a:xfrm>
          <a:prstGeom prst="rect">
            <a:avLst/>
          </a:prstGeom>
          <a:solidFill>
            <a:srgbClr val="1570EF"/>
          </a:solidFill>
          <a:ln/>
        </p:spPr>
      </p:sp>
      <p:sp>
        <p:nvSpPr>
          <p:cNvPr id="4" name="Text 2"/>
          <p:cNvSpPr/>
          <p:nvPr>
            <p:ph idx="102" type="title" hasCustomPrompt="1"/>
          </p:nvPr>
        </p:nvSpPr>
        <p:spPr>
          <a:xfrm>
            <a:off x="4982400" y="0"/>
            <a:ext cx="6444000" cy="117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2400" b="1" dirty="0">
                <a:solidFill>
                  <a:srgbClr val="101828"/>
                </a:solidFill>
              </a:defRPr>
            </a:lvl1pPr>
          </a:lstStyle>
          <a:p>
            <a:pPr algn="l" indent="0" marL="0">
              <a:buNone/>
            </a:pPr>
            <a:endParaRPr lang="en-US" sz="2400" dirty="0"/>
          </a:p>
        </p:txBody>
      </p:sp>
      <p:sp>
        <p:nvSpPr>
          <p:cNvPr id="5" name="Shape 2"/>
          <p:cNvSpPr/>
          <p:nvPr/>
        </p:nvSpPr>
        <p:spPr>
          <a:xfrm>
            <a:off x="5086800" y="1270800"/>
            <a:ext cx="6559200" cy="0"/>
          </a:xfrm>
          <a:prstGeom prst="line">
            <a:avLst/>
          </a:prstGeom>
          <a:noFill/>
          <a:ln w="25400">
            <a:solidFill>
              <a:srgbClr val="EAECF0"/>
            </a:solidFill>
            <a:prstDash val="solid"/>
          </a:ln>
        </p:spPr>
      </p:sp>
      <p:sp>
        <p:nvSpPr>
          <p:cNvPr id="6" name="Text 3"/>
          <p:cNvSpPr/>
          <p:nvPr>
            <p:ph idx="104" type="body" hasCustomPrompt="1"/>
          </p:nvPr>
        </p:nvSpPr>
        <p:spPr>
          <a:xfrm>
            <a:off x="4982400" y="1573200"/>
            <a:ext cx="6663600" cy="4744800"/>
          </a:xfrm>
          <a:prstGeom prst="rect">
            <a:avLst/>
          </a:prstGeom>
          <a:noFill/>
          <a:ln/>
        </p:spPr>
        <p:txBody>
          <a:bodyPr wrap="square" rtlCol="0"/>
          <a:lstStyle>
            <a:lvl1pPr indent="0" marL="0">
              <a:buNone/>
              <a:defRPr lang="en-US" sz="1600" dirty="0">
                <a:solidFill>
                  <a:srgbClr val="101828"/>
                </a:solidFill>
              </a:defRPr>
            </a:lvl1pPr>
          </a:lstStyle>
          <a:p>
            <a:pPr indent="0" marL="0">
              <a:buNone/>
            </a:pPr>
            <a:endParaRPr lang="en-US" sz="16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806000" y="6318000"/>
            <a:ext cx="460800" cy="54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 anchor="ctr"/>
          <a:lstStyle>
            <a:lvl1pPr>
              <a:defRPr sz="800">
                <a:solidFill>
                  <a:srgbClr val="101828"/>
                </a:solidFill>
              </a:defRPr>
            </a:lvl1pPr>
          </a:lstStyle>
          <a:p>
            <a:pPr algn="r"/>
            <a:fld id="{F7021451-1387-4CA6-816F-3879F97B5CBC}" type="slidenum">
              <a:rPr b="0" lang="en-US"/>
              <a:t>1003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COLUMN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6094800"/>
            <a:ext cx="12192000" cy="763200"/>
          </a:xfrm>
          <a:prstGeom prst="rect">
            <a:avLst/>
          </a:prstGeom>
          <a:solidFill>
            <a:srgbClr val="1570EF"/>
          </a:solidFill>
          <a:ln/>
        </p:spPr>
      </p:sp>
      <p:sp>
        <p:nvSpPr>
          <p:cNvPr id="3" name="Text 1"/>
          <p:cNvSpPr/>
          <p:nvPr/>
        </p:nvSpPr>
        <p:spPr>
          <a:xfrm>
            <a:off x="306000" y="6318000"/>
            <a:ext cx="11113200" cy="5400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800" dirty="0">
                <a:solidFill>
                  <a:srgbClr val="84CAFF"/>
                </a:solidFill>
              </a:rPr>
              <a:t>Bridging the Digital Divide / </a:t>
            </a:r>
            <a:endParaRPr lang="en-US" sz="800" dirty="0"/>
          </a:p>
        </p:txBody>
      </p:sp>
      <p:sp>
        <p:nvSpPr>
          <p:cNvPr id="4" name="Text 2"/>
          <p:cNvSpPr/>
          <p:nvPr>
            <p:ph idx="102" type="title" hasCustomPrompt="1"/>
          </p:nvPr>
        </p:nvSpPr>
        <p:spPr>
          <a:xfrm>
            <a:off x="670560" y="548640"/>
            <a:ext cx="10972800" cy="9144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3000" b="1" dirty="0">
                <a:solidFill>
                  <a:srgbClr val="101828"/>
                </a:solidFill>
              </a:defRPr>
            </a:lvl1pPr>
          </a:lstStyle>
          <a:p>
            <a:pPr algn="l" indent="0" marL="0">
              <a:buNone/>
            </a:pPr>
            <a:endParaRPr lang="en-US" sz="30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11264400" y="6318000"/>
            <a:ext cx="460800" cy="54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 anchor="ctr"/>
          <a:lstStyle>
            <a:lvl1pPr>
              <a:defRPr sz="800">
                <a:solidFill>
                  <a:srgbClr val="FFFFFF"/>
                </a:solidFill>
              </a:defRPr>
            </a:lvl1pPr>
          </a:lstStyle>
          <a:p>
            <a:pPr algn="l"/>
            <a:fld id="{F7021451-1387-4CA6-816F-3879F97B5CBC}" type="slidenum">
              <a:rPr b="0" lang="en-US"/>
              <a:t>1004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BLOCK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727200" y="6318000"/>
            <a:ext cx="6429600" cy="5400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800" dirty="0">
                <a:solidFill>
                  <a:srgbClr val="98A2B3"/>
                </a:solidFill>
              </a:rPr>
              <a:t> / Bridging the Digital Divide</a:t>
            </a:r>
            <a:endParaRPr lang="en-US" sz="800" dirty="0"/>
          </a:p>
        </p:txBody>
      </p:sp>
      <p:sp>
        <p:nvSpPr>
          <p:cNvPr id="3" name="Shape 1"/>
          <p:cNvSpPr/>
          <p:nvPr/>
        </p:nvSpPr>
        <p:spPr>
          <a:xfrm>
            <a:off x="7740000" y="0"/>
            <a:ext cx="4453200" cy="6858000"/>
          </a:xfrm>
          <a:prstGeom prst="rect">
            <a:avLst/>
          </a:prstGeom>
          <a:solidFill>
            <a:srgbClr val="1570EF"/>
          </a:solidFill>
          <a:ln/>
        </p:spPr>
      </p:sp>
      <p:sp>
        <p:nvSpPr>
          <p:cNvPr id="4" name="Text 2"/>
          <p:cNvSpPr/>
          <p:nvPr>
            <p:ph idx="102" type="title" hasCustomPrompt="1"/>
          </p:nvPr>
        </p:nvSpPr>
        <p:spPr>
          <a:xfrm>
            <a:off x="669600" y="0"/>
            <a:ext cx="6444000" cy="117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2400" b="1" dirty="0">
                <a:solidFill>
                  <a:srgbClr val="101828"/>
                </a:solidFill>
              </a:defRPr>
            </a:lvl1pPr>
          </a:lstStyle>
          <a:p>
            <a:pPr algn="l" indent="0" marL="0">
              <a:buNone/>
            </a:pPr>
            <a:endParaRPr lang="en-US" sz="2400" dirty="0"/>
          </a:p>
        </p:txBody>
      </p:sp>
      <p:sp>
        <p:nvSpPr>
          <p:cNvPr id="5" name="Shape 2"/>
          <p:cNvSpPr/>
          <p:nvPr/>
        </p:nvSpPr>
        <p:spPr>
          <a:xfrm>
            <a:off x="766800" y="1270800"/>
            <a:ext cx="6346800" cy="0"/>
          </a:xfrm>
          <a:prstGeom prst="line">
            <a:avLst/>
          </a:prstGeom>
          <a:noFill/>
          <a:ln w="25400">
            <a:solidFill>
              <a:srgbClr val="EAECF0"/>
            </a:solidFill>
            <a:prstDash val="solid"/>
          </a:ln>
        </p:spPr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46400" y="6318000"/>
            <a:ext cx="460800" cy="54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 anchor="ctr"/>
          <a:lstStyle>
            <a:lvl1pPr>
              <a:defRPr sz="800">
                <a:solidFill>
                  <a:srgbClr val="101828"/>
                </a:solidFill>
              </a:defRPr>
            </a:lvl1pPr>
          </a:lstStyle>
          <a:p>
            <a:pPr algn="r"/>
            <a:fld id="{F7021451-1387-4CA6-816F-3879F97B5CBC}" type="slidenum">
              <a:rPr b="0" lang="en-US"/>
              <a:t>1005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TABLE_OF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306000" y="6318000"/>
            <a:ext cx="11113200" cy="5400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800" dirty="0">
                <a:solidFill>
                  <a:srgbClr val="98A2B3"/>
                </a:solidFill>
              </a:rPr>
              <a:t>Bridging the Digital Divide / </a:t>
            </a:r>
            <a:endParaRPr lang="en-US" sz="800" dirty="0"/>
          </a:p>
        </p:txBody>
      </p:sp>
      <p:sp>
        <p:nvSpPr>
          <p:cNvPr id="3" name="Shape 1"/>
          <p:cNvSpPr/>
          <p:nvPr/>
        </p:nvSpPr>
        <p:spPr>
          <a:xfrm>
            <a:off x="0" y="0"/>
            <a:ext cx="4435200" cy="6858000"/>
          </a:xfrm>
          <a:prstGeom prst="rect">
            <a:avLst/>
          </a:prstGeom>
          <a:solidFill>
            <a:srgbClr val="1570EF"/>
          </a:solidFill>
          <a:ln/>
        </p:spPr>
      </p:sp>
      <p:sp>
        <p:nvSpPr>
          <p:cNvPr id="4" name="Text 2"/>
          <p:cNvSpPr/>
          <p:nvPr>
            <p:ph idx="102" type="title" hasCustomPrompt="1"/>
          </p:nvPr>
        </p:nvSpPr>
        <p:spPr>
          <a:xfrm>
            <a:off x="0" y="914400"/>
            <a:ext cx="4435200" cy="10800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ctr" indent="0" marL="0">
              <a:buNone/>
              <a:defRPr lang="en-US" sz="3000" b="1" dirty="0">
                <a:solidFill>
                  <a:srgbClr val="FFFFFF"/>
                </a:solidFill>
              </a:defRPr>
            </a:lvl1pPr>
          </a:lstStyle>
          <a:p>
            <a:pPr algn="ctr" indent="0" marL="0">
              <a:buNone/>
            </a:pPr>
            <a:endParaRPr lang="en-US" sz="30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11264400" y="6318000"/>
            <a:ext cx="460800" cy="54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 anchor="ctr"/>
          <a:lstStyle>
            <a:lvl1pPr>
              <a:defRPr sz="800">
                <a:solidFill>
                  <a:srgbClr val="101828"/>
                </a:solidFill>
              </a:defRPr>
            </a:lvl1pPr>
          </a:lstStyle>
          <a:p>
            <a:pPr algn="l"/>
            <a:fld id="{F7021451-1387-4CA6-816F-3879F97B5CBC}" type="slidenum">
              <a:rPr b="0" lang="en-US"/>
              <a:t>1006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806000" y="6318000"/>
            <a:ext cx="460800" cy="54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 anchor="ctr"/>
          <a:lstStyle>
            <a:lvl1pPr>
              <a:defRPr sz="800">
                <a:solidFill>
                  <a:srgbClr val="101828"/>
                </a:solidFill>
              </a:defRPr>
            </a:lvl1pPr>
          </a:lstStyle>
          <a:p>
            <a:pPr algn="r"/>
            <a:fld id="{F7021451-1387-4CA6-816F-3879F97B5CBC}" type="slidenum">
              <a:rPr b="0" lang="en-US"/>
              <a:t>null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-3-1.jpeg"/><Relationship Id="rId2" Type="http://schemas.openxmlformats.org/officeDocument/2006/relationships/slideLayout" Target="../slideLayouts/slideLayout3.xml"/><Relationship Id="rId3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-4-1.jpeg"/><Relationship Id="rId2" Type="http://schemas.openxmlformats.org/officeDocument/2006/relationships/slideLayout" Target="../slideLayouts/slideLayout3.xml"/><Relationship Id="rId3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-5-1.jpeg"/><Relationship Id="rId2" Type="http://schemas.openxmlformats.org/officeDocument/2006/relationships/slideLayout" Target="../slideLayouts/slideLayout3.xml"/><Relationship Id="rId3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-6-1.jpeg"/><Relationship Id="rId2" Type="http://schemas.openxmlformats.org/officeDocument/2006/relationships/slideLayout" Target="../slideLayouts/slideLayout3.xml"/><Relationship Id="rId3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-7-1.png"/><Relationship Id="rId2" Type="http://schemas.openxmlformats.org/officeDocument/2006/relationships/slideLayout" Target="../slideLayouts/slideLayout3.xml"/><Relationship Id="rId3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/>
          <p:nvPr>
            <p:ph idx="102" type="title" hasCustomPrompt="1"/>
          </p:nvPr>
        </p:nvSpPr>
        <p:spPr>
          <a:xfrm>
            <a:off x="822960" y="0"/>
            <a:ext cx="6096000" cy="5328666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algn="l" indent="0" marL="0">
              <a:buNone/>
            </a:pPr>
            <a:r>
              <a:rPr lang="en-US" sz="4800" b="1" dirty="0">
                <a:solidFill>
                  <a:srgbClr val="FFFFFF"/>
                </a:solidFill>
              </a:rPr>
              <a:t>Bridging the Digital Divide</a:t>
            </a:r>
            <a:endParaRPr lang="en-US" sz="4800" dirty="0"/>
          </a:p>
        </p:txBody>
      </p:sp>
      <p:sp>
        <p:nvSpPr>
          <p:cNvPr id="3" name="Text 2"/>
          <p:cNvSpPr/>
          <p:nvPr>
            <p:ph idx="104" type="body" hasCustomPrompt="1"/>
          </p:nvPr>
        </p:nvSpPr>
        <p:spPr>
          <a:xfrm>
            <a:off x="853440" y="5966460"/>
            <a:ext cx="6096000" cy="13716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l" indent="0" marL="0">
              <a:buNone/>
            </a:pPr>
            <a:r>
              <a:rPr lang="en-US" sz="1600" b="1" dirty="0">
                <a:solidFill>
                  <a:srgbClr val="FFFFFF"/>
                </a:solidFill>
              </a:rPr>
              <a:t>Challenges and Solutions in the Digital Age</a:t>
            </a:r>
            <a:endParaRPr lang="en-US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2"/>
          <p:cNvSpPr/>
          <p:nvPr>
            <p:ph idx="102" type="title" hasCustomPrompt="1"/>
          </p:nvPr>
        </p:nvSpPr>
        <p:spPr>
          <a:xfrm>
            <a:off x="0" y="914400"/>
            <a:ext cx="4435200" cy="10800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3000" b="1" dirty="0">
                <a:solidFill>
                  <a:srgbClr val="FFFFFF"/>
                </a:solidFill>
              </a:rPr>
              <a:t>Table of Contents</a:t>
            </a:r>
            <a:endParaRPr lang="en-US" sz="3000" dirty="0"/>
          </a:p>
        </p:txBody>
      </p:sp>
      <p:sp>
        <p:nvSpPr>
          <p:cNvPr id="3" name="Text 1"/>
          <p:cNvSpPr txBox="1"/>
          <p:nvPr/>
        </p:nvSpPr>
        <p:spPr>
          <a:xfrm>
            <a:off x="4982400" y="1047600"/>
            <a:ext cx="6008400" cy="6120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800" b="1" dirty="0">
                <a:solidFill>
                  <a:srgbClr val="101828"/>
                </a:solidFill>
              </a:rPr>
              <a:t>Infrastructure Challenges</a:t>
            </a:r>
            <a:endParaRPr lang="en-US" sz="1800" dirty="0"/>
          </a:p>
        </p:txBody>
      </p:sp>
      <p:sp>
        <p:nvSpPr>
          <p:cNvPr id="4" name="Text 2"/>
          <p:cNvSpPr txBox="1"/>
          <p:nvPr/>
        </p:nvSpPr>
        <p:spPr>
          <a:xfrm>
            <a:off x="10990800" y="1047600"/>
            <a:ext cx="532800" cy="6120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r" indent="0" marL="0">
              <a:buNone/>
            </a:pPr>
            <a:r>
              <a:rPr lang="en-US" sz="1800" dirty="0">
                <a:solidFill>
                  <a:srgbClr val="101828"/>
                </a:solidFill>
              </a:rPr>
              <a:t>03</a:t>
            </a:r>
            <a:endParaRPr lang="en-US" sz="1800" dirty="0"/>
          </a:p>
        </p:txBody>
      </p:sp>
      <p:sp>
        <p:nvSpPr>
          <p:cNvPr id="5" name="Text 3"/>
          <p:cNvSpPr txBox="1"/>
          <p:nvPr/>
        </p:nvSpPr>
        <p:spPr>
          <a:xfrm>
            <a:off x="4982400" y="1659600"/>
            <a:ext cx="6008400" cy="6120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800" b="1" dirty="0">
                <a:solidFill>
                  <a:srgbClr val="101828"/>
                </a:solidFill>
              </a:rPr>
              <a:t>Introduction to the Digital Divide</a:t>
            </a:r>
            <a:endParaRPr lang="en-US" sz="1800" dirty="0"/>
          </a:p>
        </p:txBody>
      </p:sp>
      <p:sp>
        <p:nvSpPr>
          <p:cNvPr id="6" name="Text 4"/>
          <p:cNvSpPr txBox="1"/>
          <p:nvPr/>
        </p:nvSpPr>
        <p:spPr>
          <a:xfrm>
            <a:off x="10990800" y="1659600"/>
            <a:ext cx="532800" cy="6120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r" indent="0" marL="0">
              <a:buNone/>
            </a:pPr>
            <a:r>
              <a:rPr lang="en-US" sz="1800" dirty="0">
                <a:solidFill>
                  <a:srgbClr val="101828"/>
                </a:solidFill>
              </a:rPr>
              <a:t>04</a:t>
            </a:r>
            <a:endParaRPr lang="en-US" sz="1800" dirty="0"/>
          </a:p>
        </p:txBody>
      </p:sp>
      <p:sp>
        <p:nvSpPr>
          <p:cNvPr id="7" name="Text 5"/>
          <p:cNvSpPr txBox="1"/>
          <p:nvPr/>
        </p:nvSpPr>
        <p:spPr>
          <a:xfrm>
            <a:off x="4982400" y="2271600"/>
            <a:ext cx="6008400" cy="6120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800" b="1" dirty="0">
                <a:solidFill>
                  <a:srgbClr val="101828"/>
                </a:solidFill>
              </a:rPr>
              <a:t>Affordability Issues</a:t>
            </a:r>
            <a:endParaRPr lang="en-US" sz="1800" dirty="0"/>
          </a:p>
        </p:txBody>
      </p:sp>
      <p:sp>
        <p:nvSpPr>
          <p:cNvPr id="8" name="Text 6"/>
          <p:cNvSpPr txBox="1"/>
          <p:nvPr/>
        </p:nvSpPr>
        <p:spPr>
          <a:xfrm>
            <a:off x="10990800" y="2271600"/>
            <a:ext cx="532800" cy="6120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r" indent="0" marL="0">
              <a:buNone/>
            </a:pPr>
            <a:r>
              <a:rPr lang="en-US" sz="1800" dirty="0">
                <a:solidFill>
                  <a:srgbClr val="101828"/>
                </a:solidFill>
              </a:rPr>
              <a:t>05</a:t>
            </a:r>
            <a:endParaRPr lang="en-US" sz="1800" dirty="0"/>
          </a:p>
        </p:txBody>
      </p:sp>
      <p:sp>
        <p:nvSpPr>
          <p:cNvPr id="9" name="Text 7"/>
          <p:cNvSpPr txBox="1"/>
          <p:nvPr/>
        </p:nvSpPr>
        <p:spPr>
          <a:xfrm>
            <a:off x="4982400" y="2883600"/>
            <a:ext cx="6008400" cy="6120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800" b="1" dirty="0">
                <a:solidFill>
                  <a:srgbClr val="101828"/>
                </a:solidFill>
              </a:rPr>
              <a:t>Gender Inequality in Digital Access</a:t>
            </a:r>
            <a:endParaRPr lang="en-US" sz="1800" dirty="0"/>
          </a:p>
        </p:txBody>
      </p:sp>
      <p:sp>
        <p:nvSpPr>
          <p:cNvPr id="10" name="Text 8"/>
          <p:cNvSpPr txBox="1"/>
          <p:nvPr/>
        </p:nvSpPr>
        <p:spPr>
          <a:xfrm>
            <a:off x="10990800" y="2883600"/>
            <a:ext cx="532800" cy="6120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r" indent="0" marL="0">
              <a:buNone/>
            </a:pPr>
            <a:r>
              <a:rPr lang="en-US" sz="1800" dirty="0">
                <a:solidFill>
                  <a:srgbClr val="101828"/>
                </a:solidFill>
              </a:rPr>
              <a:t>06</a:t>
            </a:r>
            <a:endParaRPr lang="en-US" sz="1800" dirty="0"/>
          </a:p>
        </p:txBody>
      </p:sp>
      <p:sp>
        <p:nvSpPr>
          <p:cNvPr id="11" name="Text 9"/>
          <p:cNvSpPr txBox="1"/>
          <p:nvPr/>
        </p:nvSpPr>
        <p:spPr>
          <a:xfrm>
            <a:off x="4982400" y="3495600"/>
            <a:ext cx="6008400" cy="6120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800" b="1" dirty="0">
                <a:solidFill>
                  <a:srgbClr val="101828"/>
                </a:solidFill>
              </a:rPr>
              <a:t>Conclusion</a:t>
            </a:r>
            <a:endParaRPr lang="en-US" sz="1800" dirty="0"/>
          </a:p>
        </p:txBody>
      </p:sp>
      <p:sp>
        <p:nvSpPr>
          <p:cNvPr id="12" name="Text 10"/>
          <p:cNvSpPr txBox="1"/>
          <p:nvPr/>
        </p:nvSpPr>
        <p:spPr>
          <a:xfrm>
            <a:off x="10990800" y="3495600"/>
            <a:ext cx="532800" cy="6120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r" indent="0" marL="0">
              <a:buNone/>
            </a:pPr>
            <a:r>
              <a:rPr lang="en-US" sz="1800" dirty="0">
                <a:solidFill>
                  <a:srgbClr val="101828"/>
                </a:solidFill>
              </a:rPr>
              <a:t>07</a:t>
            </a:r>
            <a:endParaRPr lang="en-US" sz="1800" dirty="0"/>
          </a:p>
        </p:txBody>
      </p:sp>
      <p:sp>
        <p:nvSpPr>
          <p:cNvPr id="13" name="Text 11"/>
          <p:cNvSpPr txBox="1"/>
          <p:nvPr/>
        </p:nvSpPr>
        <p:spPr>
          <a:xfrm>
            <a:off x="4982400" y="4107600"/>
            <a:ext cx="6008400" cy="6120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800" b="1" dirty="0">
                <a:solidFill>
                  <a:srgbClr val="101828"/>
                </a:solidFill>
              </a:rPr>
              <a:t>Policy Pitfalls and Recommendations</a:t>
            </a:r>
            <a:endParaRPr lang="en-US" sz="1800" dirty="0"/>
          </a:p>
        </p:txBody>
      </p:sp>
      <p:sp>
        <p:nvSpPr>
          <p:cNvPr id="14" name="Text 12"/>
          <p:cNvSpPr txBox="1"/>
          <p:nvPr/>
        </p:nvSpPr>
        <p:spPr>
          <a:xfrm>
            <a:off x="10990800" y="4107600"/>
            <a:ext cx="532800" cy="6120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r" indent="0" marL="0">
              <a:buNone/>
            </a:pPr>
            <a:r>
              <a:rPr lang="en-US" sz="1800" dirty="0">
                <a:solidFill>
                  <a:srgbClr val="101828"/>
                </a:solidFill>
              </a:rPr>
              <a:t>08</a:t>
            </a:r>
            <a:endParaRPr lang="en-US" sz="18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11264400" y="6318000"/>
            <a:ext cx="460800" cy="54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 anchor="ctr"/>
          <a:lstStyle>
            <a:lvl1pPr>
              <a:defRPr sz="800">
                <a:solidFill>
                  <a:srgbClr val="101828"/>
                </a:solidFill>
              </a:defRPr>
            </a:lvl1pPr>
          </a:lstStyle>
          <a:p>
            <a:pPr algn="l"/>
            <a:fld id="{F7021451-1387-4CA6-816F-3879F97B5CBC}" type="slidenum">
              <a:rPr b="0" lang="en-US"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2"/>
          <p:cNvSpPr/>
          <p:nvPr>
            <p:ph idx="102" type="title" hasCustomPrompt="1"/>
          </p:nvPr>
        </p:nvSpPr>
        <p:spPr>
          <a:xfrm>
            <a:off x="4982400" y="0"/>
            <a:ext cx="6444000" cy="11772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algn="l" indent="0" marL="0">
              <a:buNone/>
            </a:pPr>
            <a:r>
              <a:rPr lang="en-US" sz="2400" b="1" dirty="0">
                <a:solidFill>
                  <a:srgbClr val="101828"/>
                </a:solidFill>
              </a:rPr>
              <a:t>Infrastructure Challenges</a:t>
            </a:r>
            <a:endParaRPr lang="en-US" sz="2400" dirty="0"/>
          </a:p>
        </p:txBody>
      </p:sp>
      <p:sp>
        <p:nvSpPr>
          <p:cNvPr id="3" name="Text 3"/>
          <p:cNvSpPr/>
          <p:nvPr>
            <p:ph idx="104" type="body" hasCustomPrompt="1"/>
          </p:nvPr>
        </p:nvSpPr>
        <p:spPr>
          <a:xfrm>
            <a:off x="4982400" y="1573200"/>
            <a:ext cx="6663600" cy="47448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indent="0" marL="0">
              <a:lnSpc>
                <a:spcPts val="2600"/>
              </a:lnSpc>
              <a:spcBef>
                <a:spcPts val="2200"/>
              </a:spcBef>
              <a:buNone/>
            </a:pPr>
            <a:r>
              <a:rPr lang="en-US" sz="1800" b="1" dirty="0">
                <a:solidFill>
                  <a:srgbClr val="101828"/>
                </a:solidFill>
              </a:rPr>
              <a:t>Rural vs Urban Disparities</a:t>
            </a:r>
            <a:endParaRPr lang="en-US" sz="1600" dirty="0"/>
          </a:p>
          <a:p>
            <a:pPr marL="127000" indent="-127000">
              <a:lnSpc>
                <a:spcPts val="2600"/>
              </a:lnSpc>
              <a:buSzPct val="100000"/>
              <a:buChar char="•"/>
            </a:pPr>
            <a:r>
              <a:rPr lang="en-US" sz="1600" dirty="0">
                <a:solidFill>
                  <a:srgbClr val="101828"/>
                </a:solidFill>
              </a:rPr>
              <a:t>Urban areas have better internet infrastructure than rural.</a:t>
            </a:r>
            <a:endParaRPr lang="en-US" sz="1600" dirty="0"/>
          </a:p>
        </p:txBody>
      </p:sp>
      <p:pic>
        <p:nvPicPr>
          <p:cNvPr id="4" name="Image 0" descr="https://images.pexels.com/photos/12173501/pexels-photo-12173501.jpeg?auto=compress&amp;cs=tinysrgb&amp;fit=crop&amp;w=438&amp;h=675">    </p:cNvPr>
          <p:cNvPicPr>
            <a:picLocks noChangeAspect="1"/>
          </p:cNvPicPr>
          <p:nvPr/>
        </p:nvPicPr>
        <p:blipFill>
          <a:blip r:embed="rId1"/>
          <a:srcRect l="167" r="167" t="0" b="0"/>
          <a:stretch/>
        </p:blipFill>
        <p:spPr>
          <a:xfrm>
            <a:off x="0" y="0"/>
            <a:ext cx="4435200" cy="6858000"/>
          </a:xfrm>
          <a:prstGeom prst="rect">
            <a:avLst/>
          </a:prstGeom>
        </p:spPr>
      </p:pic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806000" y="6318000"/>
            <a:ext cx="460800" cy="54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 anchor="ctr"/>
          <a:lstStyle>
            <a:lvl1pPr>
              <a:defRPr sz="800">
                <a:solidFill>
                  <a:srgbClr val="101828"/>
                </a:solidFill>
              </a:defRPr>
            </a:lvl1pPr>
          </a:lstStyle>
          <a:p>
            <a:pPr algn="r"/>
            <a:fld id="{F7021451-1387-4CA6-816F-3879F97B5CBC}" type="slidenum">
              <a:rPr b="0" lang="en-US"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2"/>
          <p:cNvSpPr/>
          <p:nvPr>
            <p:ph idx="102" type="title" hasCustomPrompt="1"/>
          </p:nvPr>
        </p:nvSpPr>
        <p:spPr>
          <a:xfrm>
            <a:off x="4982400" y="0"/>
            <a:ext cx="6444000" cy="11772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algn="l" indent="0" marL="0">
              <a:buNone/>
            </a:pPr>
            <a:r>
              <a:rPr lang="en-US" sz="2400" b="1" dirty="0">
                <a:solidFill>
                  <a:srgbClr val="101828"/>
                </a:solidFill>
              </a:rPr>
              <a:t>Introduction to the Digital Divide</a:t>
            </a:r>
            <a:endParaRPr lang="en-US" sz="2400" dirty="0"/>
          </a:p>
        </p:txBody>
      </p:sp>
      <p:sp>
        <p:nvSpPr>
          <p:cNvPr id="3" name="Text 3"/>
          <p:cNvSpPr/>
          <p:nvPr>
            <p:ph idx="104" type="body" hasCustomPrompt="1"/>
          </p:nvPr>
        </p:nvSpPr>
        <p:spPr>
          <a:xfrm>
            <a:off x="4982400" y="1573200"/>
            <a:ext cx="6663600" cy="47448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indent="0" marL="0">
              <a:lnSpc>
                <a:spcPts val="2600"/>
              </a:lnSpc>
              <a:spcBef>
                <a:spcPts val="2200"/>
              </a:spcBef>
              <a:buNone/>
            </a:pPr>
            <a:r>
              <a:rPr lang="en-US" sz="1800" b="1" dirty="0">
                <a:solidFill>
                  <a:srgbClr val="101828"/>
                </a:solidFill>
              </a:rPr>
              <a:t>Definition and Overview</a:t>
            </a:r>
            <a:endParaRPr lang="en-US" sz="1600" dirty="0"/>
          </a:p>
          <a:p>
            <a:pPr marL="127000" indent="-127000">
              <a:lnSpc>
                <a:spcPts val="2600"/>
              </a:lnSpc>
              <a:buSzPct val="100000"/>
              <a:buChar char="•"/>
            </a:pPr>
            <a:r>
              <a:rPr lang="en-US" sz="1600" dirty="0">
                <a:solidFill>
                  <a:srgbClr val="101828"/>
                </a:solidFill>
              </a:rPr>
              <a:t>Digital gap explanation</a:t>
            </a:r>
            <a:endParaRPr lang="en-US" sz="1600" dirty="0"/>
          </a:p>
          <a:p>
            <a:pPr marL="127000" indent="-127000">
              <a:lnSpc>
                <a:spcPts val="2600"/>
              </a:lnSpc>
              <a:buSzPct val="100000"/>
              <a:buChar char="•"/>
            </a:pPr>
            <a:r>
              <a:rPr lang="en-US" sz="1600" dirty="0">
                <a:solidFill>
                  <a:srgbClr val="101828"/>
                </a:solidFill>
              </a:rPr>
              <a:t>Global disparity in internet access</a:t>
            </a:r>
            <a:endParaRPr lang="en-US" sz="1600" dirty="0"/>
          </a:p>
          <a:p>
            <a:pPr indent="0" marL="0">
              <a:lnSpc>
                <a:spcPts val="2600"/>
              </a:lnSpc>
              <a:spcBef>
                <a:spcPts val="2200"/>
              </a:spcBef>
              <a:buNone/>
            </a:pPr>
            <a:r>
              <a:rPr lang="en-US" sz="1800" b="1" dirty="0">
                <a:solidFill>
                  <a:srgbClr val="101828"/>
                </a:solidFill>
              </a:rPr>
              <a:t>Global Impact</a:t>
            </a:r>
            <a:endParaRPr lang="en-US" sz="1600" dirty="0"/>
          </a:p>
          <a:p>
            <a:pPr marL="127000" indent="-127000">
              <a:lnSpc>
                <a:spcPts val="2600"/>
              </a:lnSpc>
              <a:buSzPct val="100000"/>
              <a:buChar char="•"/>
            </a:pPr>
            <a:r>
              <a:rPr lang="en-US" sz="1600" dirty="0">
                <a:solidFill>
                  <a:srgbClr val="101828"/>
                </a:solidFill>
              </a:rPr>
              <a:t>Societal and economic implications worldwide</a:t>
            </a:r>
            <a:endParaRPr lang="en-US" sz="1600" dirty="0"/>
          </a:p>
          <a:p>
            <a:pPr marL="127000" indent="-127000">
              <a:lnSpc>
                <a:spcPts val="2600"/>
              </a:lnSpc>
              <a:buSzPct val="100000"/>
              <a:buChar char="•"/>
            </a:pPr>
            <a:r>
              <a:rPr lang="en-US" sz="1600" dirty="0">
                <a:solidFill>
                  <a:srgbClr val="101828"/>
                </a:solidFill>
              </a:rPr>
              <a:t>Unequal online opportunities across countries</a:t>
            </a:r>
            <a:endParaRPr lang="en-US" sz="1600" dirty="0"/>
          </a:p>
        </p:txBody>
      </p:sp>
      <p:pic>
        <p:nvPicPr>
          <p:cNvPr id="4" name="Image 0" descr="https://images.pexels.com/photos/10675997/pexels-photo-10675997.jpeg?auto=compress&amp;cs=tinysrgb&amp;fit=crop&amp;w=438&amp;h=675">    </p:cNvPr>
          <p:cNvPicPr>
            <a:picLocks noChangeAspect="1"/>
          </p:cNvPicPr>
          <p:nvPr/>
        </p:nvPicPr>
        <p:blipFill>
          <a:blip r:embed="rId1"/>
          <a:srcRect l="167" r="167" t="0" b="0"/>
          <a:stretch/>
        </p:blipFill>
        <p:spPr>
          <a:xfrm>
            <a:off x="0" y="0"/>
            <a:ext cx="4435200" cy="6858000"/>
          </a:xfrm>
          <a:prstGeom prst="rect">
            <a:avLst/>
          </a:prstGeom>
        </p:spPr>
      </p:pic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806000" y="6318000"/>
            <a:ext cx="460800" cy="54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 anchor="ctr"/>
          <a:lstStyle>
            <a:lvl1pPr>
              <a:defRPr sz="800">
                <a:solidFill>
                  <a:srgbClr val="101828"/>
                </a:solidFill>
              </a:defRPr>
            </a:lvl1pPr>
          </a:lstStyle>
          <a:p>
            <a:pPr algn="r"/>
            <a:fld id="{F7021451-1387-4CA6-816F-3879F97B5CBC}" type="slidenum">
              <a:rPr b="0" lang="en-US"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2"/>
          <p:cNvSpPr/>
          <p:nvPr>
            <p:ph idx="102" type="title" hasCustomPrompt="1"/>
          </p:nvPr>
        </p:nvSpPr>
        <p:spPr>
          <a:xfrm>
            <a:off x="4982400" y="0"/>
            <a:ext cx="6444000" cy="11772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algn="l" indent="0" marL="0">
              <a:buNone/>
            </a:pPr>
            <a:r>
              <a:rPr lang="en-US" sz="2400" b="1" dirty="0">
                <a:solidFill>
                  <a:srgbClr val="101828"/>
                </a:solidFill>
              </a:rPr>
              <a:t>Affordability Issues</a:t>
            </a:r>
            <a:endParaRPr lang="en-US" sz="2400" dirty="0"/>
          </a:p>
        </p:txBody>
      </p:sp>
      <p:sp>
        <p:nvSpPr>
          <p:cNvPr id="3" name="Text 3"/>
          <p:cNvSpPr/>
          <p:nvPr>
            <p:ph idx="104" type="body" hasCustomPrompt="1"/>
          </p:nvPr>
        </p:nvSpPr>
        <p:spPr>
          <a:xfrm>
            <a:off x="4982400" y="1573200"/>
            <a:ext cx="6663600" cy="47448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indent="0" marL="0">
              <a:lnSpc>
                <a:spcPts val="2600"/>
              </a:lnSpc>
              <a:spcBef>
                <a:spcPts val="2200"/>
              </a:spcBef>
              <a:buNone/>
            </a:pPr>
            <a:r>
              <a:rPr lang="en-US" sz="1800" b="1" dirty="0">
                <a:solidFill>
                  <a:srgbClr val="101828"/>
                </a:solidFill>
              </a:rPr>
              <a:t>Economic Barriers to Access</a:t>
            </a:r>
            <a:endParaRPr lang="en-US" sz="1600" dirty="0"/>
          </a:p>
          <a:p>
            <a:pPr marL="127000" indent="-127000">
              <a:lnSpc>
                <a:spcPts val="2600"/>
              </a:lnSpc>
              <a:buSzPct val="100000"/>
              <a:buChar char="•"/>
            </a:pPr>
            <a:r>
              <a:rPr lang="en-US" sz="1600" dirty="0">
                <a:solidFill>
                  <a:srgbClr val="101828"/>
                </a:solidFill>
              </a:rPr>
              <a:t>High data plan costs limit internet usage.</a:t>
            </a:r>
            <a:endParaRPr lang="en-US" sz="1600" dirty="0"/>
          </a:p>
          <a:p>
            <a:pPr indent="0" marL="0">
              <a:lnSpc>
                <a:spcPts val="2600"/>
              </a:lnSpc>
              <a:spcBef>
                <a:spcPts val="2200"/>
              </a:spcBef>
              <a:buNone/>
            </a:pPr>
            <a:r>
              <a:rPr lang="en-US" sz="1800" b="1" dirty="0">
                <a:solidFill>
                  <a:srgbClr val="101828"/>
                </a:solidFill>
              </a:rPr>
              <a:t>Cost of Devices and Services</a:t>
            </a:r>
            <a:endParaRPr lang="en-US" sz="1600" dirty="0"/>
          </a:p>
          <a:p>
            <a:pPr marL="127000" indent="-127000">
              <a:lnSpc>
                <a:spcPts val="2600"/>
              </a:lnSpc>
              <a:buSzPct val="100000"/>
              <a:buChar char="•"/>
            </a:pPr>
            <a:r>
              <a:rPr lang="en-US" sz="1600" dirty="0">
                <a:solidFill>
                  <a:srgbClr val="101828"/>
                </a:solidFill>
              </a:rPr>
              <a:t>Expensive devices hinder digital inclusion efforts.</a:t>
            </a:r>
            <a:endParaRPr lang="en-US" sz="1600" dirty="0"/>
          </a:p>
        </p:txBody>
      </p:sp>
      <p:pic>
        <p:nvPicPr>
          <p:cNvPr id="4" name="Image 0" descr="https://images.pexels.com/photos/20044366/pexels-photo-20044366.jpeg?auto=compress&amp;cs=tinysrgb&amp;fit=crop&amp;w=438&amp;h=675">    </p:cNvPr>
          <p:cNvPicPr>
            <a:picLocks noChangeAspect="1"/>
          </p:cNvPicPr>
          <p:nvPr/>
        </p:nvPicPr>
        <p:blipFill>
          <a:blip r:embed="rId1"/>
          <a:srcRect l="167" r="167" t="0" b="0"/>
          <a:stretch/>
        </p:blipFill>
        <p:spPr>
          <a:xfrm>
            <a:off x="0" y="0"/>
            <a:ext cx="4435200" cy="6858000"/>
          </a:xfrm>
          <a:prstGeom prst="rect">
            <a:avLst/>
          </a:prstGeom>
        </p:spPr>
      </p:pic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806000" y="6318000"/>
            <a:ext cx="460800" cy="54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 anchor="ctr"/>
          <a:lstStyle>
            <a:lvl1pPr>
              <a:defRPr sz="800">
                <a:solidFill>
                  <a:srgbClr val="101828"/>
                </a:solidFill>
              </a:defRPr>
            </a:lvl1pPr>
          </a:lstStyle>
          <a:p>
            <a:pPr algn="r"/>
            <a:fld id="{F7021451-1387-4CA6-816F-3879F97B5CBC}" type="slidenum">
              <a:rPr b="0" lang="en-US"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2"/>
          <p:cNvSpPr/>
          <p:nvPr>
            <p:ph idx="102" type="title" hasCustomPrompt="1"/>
          </p:nvPr>
        </p:nvSpPr>
        <p:spPr>
          <a:xfrm>
            <a:off x="4982400" y="0"/>
            <a:ext cx="6444000" cy="11772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algn="l" indent="0" marL="0">
              <a:buNone/>
            </a:pPr>
            <a:r>
              <a:rPr lang="en-US" sz="2400" b="1" dirty="0">
                <a:solidFill>
                  <a:srgbClr val="101828"/>
                </a:solidFill>
              </a:rPr>
              <a:t>Gender Inequality in Digital Access</a:t>
            </a:r>
            <a:endParaRPr lang="en-US" sz="2400" dirty="0"/>
          </a:p>
        </p:txBody>
      </p:sp>
      <p:sp>
        <p:nvSpPr>
          <p:cNvPr id="3" name="Text 3"/>
          <p:cNvSpPr/>
          <p:nvPr>
            <p:ph idx="104" type="body" hasCustomPrompt="1"/>
          </p:nvPr>
        </p:nvSpPr>
        <p:spPr>
          <a:xfrm>
            <a:off x="4982400" y="1573200"/>
            <a:ext cx="6663600" cy="47448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indent="0" marL="0">
              <a:lnSpc>
                <a:spcPts val="2600"/>
              </a:lnSpc>
              <a:spcBef>
                <a:spcPts val="2200"/>
              </a:spcBef>
              <a:buNone/>
            </a:pPr>
            <a:r>
              <a:rPr lang="en-US" sz="1800" b="1" dirty="0">
                <a:solidFill>
                  <a:srgbClr val="101828"/>
                </a:solidFill>
              </a:rPr>
              <a:t>Statistical Overview</a:t>
            </a:r>
            <a:endParaRPr lang="en-US" sz="1600" dirty="0"/>
          </a:p>
          <a:p>
            <a:pPr marL="127000" indent="-127000">
              <a:lnSpc>
                <a:spcPts val="2600"/>
              </a:lnSpc>
              <a:buSzPct val="100000"/>
              <a:buChar char="•"/>
            </a:pPr>
            <a:r>
              <a:rPr lang="en-US" sz="1600" dirty="0">
                <a:solidFill>
                  <a:srgbClr val="101828"/>
                </a:solidFill>
              </a:rPr>
              <a:t>Disproportionate access</a:t>
            </a:r>
            <a:endParaRPr lang="en-US" sz="1600" dirty="0"/>
          </a:p>
          <a:p>
            <a:pPr marL="127000" indent="-127000">
              <a:lnSpc>
                <a:spcPts val="2600"/>
              </a:lnSpc>
              <a:buSzPct val="100000"/>
              <a:buChar char="•"/>
            </a:pPr>
            <a:r>
              <a:rPr lang="en-US" sz="1600" dirty="0">
                <a:solidFill>
                  <a:srgbClr val="101828"/>
                </a:solidFill>
              </a:rPr>
              <a:t>Gender gap in digital usage</a:t>
            </a:r>
            <a:endParaRPr lang="en-US" sz="1600" dirty="0"/>
          </a:p>
          <a:p>
            <a:pPr indent="0" marL="0">
              <a:lnSpc>
                <a:spcPts val="2600"/>
              </a:lnSpc>
              <a:spcBef>
                <a:spcPts val="2200"/>
              </a:spcBef>
              <a:buNone/>
            </a:pPr>
            <a:r>
              <a:rPr lang="en-US" sz="1800" b="1" dirty="0">
                <a:solidFill>
                  <a:srgbClr val="101828"/>
                </a:solidFill>
              </a:rPr>
              <a:t>Underlying Causes</a:t>
            </a:r>
            <a:endParaRPr lang="en-US" sz="1600" dirty="0"/>
          </a:p>
          <a:p>
            <a:pPr marL="127000" indent="-127000">
              <a:lnSpc>
                <a:spcPts val="2600"/>
              </a:lnSpc>
              <a:buSzPct val="100000"/>
              <a:buChar char="•"/>
            </a:pPr>
            <a:r>
              <a:rPr lang="en-US" sz="1600" dirty="0">
                <a:solidFill>
                  <a:srgbClr val="101828"/>
                </a:solidFill>
              </a:rPr>
              <a:t>Cultural norms</a:t>
            </a:r>
            <a:endParaRPr lang="en-US" sz="1600" dirty="0"/>
          </a:p>
          <a:p>
            <a:pPr marL="127000" indent="-127000">
              <a:lnSpc>
                <a:spcPts val="2600"/>
              </a:lnSpc>
              <a:buSzPct val="100000"/>
              <a:buChar char="•"/>
            </a:pPr>
            <a:r>
              <a:rPr lang="en-US" sz="1600" dirty="0">
                <a:solidFill>
                  <a:srgbClr val="101828"/>
                </a:solidFill>
              </a:rPr>
              <a:t>Limited training opportunities</a:t>
            </a:r>
            <a:endParaRPr lang="en-US" sz="1600" dirty="0"/>
          </a:p>
          <a:p>
            <a:pPr indent="0" marL="0">
              <a:lnSpc>
                <a:spcPts val="2600"/>
              </a:lnSpc>
              <a:spcBef>
                <a:spcPts val="2200"/>
              </a:spcBef>
              <a:buNone/>
            </a:pPr>
            <a:r>
              <a:rPr lang="en-US" sz="1800" b="1" dirty="0">
                <a:solidFill>
                  <a:srgbClr val="101828"/>
                </a:solidFill>
              </a:rPr>
              <a:t>Impact on Women and Girls</a:t>
            </a:r>
            <a:endParaRPr lang="en-US" sz="1600" dirty="0"/>
          </a:p>
          <a:p>
            <a:pPr marL="127000" indent="-127000">
              <a:lnSpc>
                <a:spcPts val="2600"/>
              </a:lnSpc>
              <a:buSzPct val="100000"/>
              <a:buChar char="•"/>
            </a:pPr>
            <a:r>
              <a:rPr lang="en-US" sz="1600" dirty="0">
                <a:solidFill>
                  <a:srgbClr val="101828"/>
                </a:solidFill>
              </a:rPr>
              <a:t>Restricted mobility</a:t>
            </a:r>
            <a:endParaRPr lang="en-US" sz="1600" dirty="0"/>
          </a:p>
          <a:p>
            <a:pPr marL="127000" indent="-127000">
              <a:lnSpc>
                <a:spcPts val="2600"/>
              </a:lnSpc>
              <a:buSzPct val="100000"/>
              <a:buChar char="•"/>
            </a:pPr>
            <a:r>
              <a:rPr lang="en-US" sz="1600" dirty="0">
                <a:solidFill>
                  <a:srgbClr val="101828"/>
                </a:solidFill>
              </a:rPr>
              <a:t>Unequal access to information</a:t>
            </a:r>
            <a:endParaRPr lang="en-US" sz="1600" dirty="0"/>
          </a:p>
        </p:txBody>
      </p:sp>
      <p:pic>
        <p:nvPicPr>
          <p:cNvPr id="4" name="Image 0" descr="https://images.pexels.com/photos/12052700/pexels-photo-12052700.jpeg?auto=compress&amp;cs=tinysrgb&amp;fit=crop&amp;w=438&amp;h=675">    </p:cNvPr>
          <p:cNvPicPr>
            <a:picLocks noChangeAspect="1"/>
          </p:cNvPicPr>
          <p:nvPr/>
        </p:nvPicPr>
        <p:blipFill>
          <a:blip r:embed="rId1"/>
          <a:srcRect l="167" r="167" t="0" b="0"/>
          <a:stretch/>
        </p:blipFill>
        <p:spPr>
          <a:xfrm>
            <a:off x="0" y="0"/>
            <a:ext cx="4435200" cy="6858000"/>
          </a:xfrm>
          <a:prstGeom prst="rect">
            <a:avLst/>
          </a:prstGeom>
        </p:spPr>
      </p:pic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806000" y="6318000"/>
            <a:ext cx="460800" cy="54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 anchor="ctr"/>
          <a:lstStyle>
            <a:lvl1pPr>
              <a:defRPr sz="800">
                <a:solidFill>
                  <a:srgbClr val="101828"/>
                </a:solidFill>
              </a:defRPr>
            </a:lvl1pPr>
          </a:lstStyle>
          <a:p>
            <a:pPr algn="r"/>
            <a:fld id="{F7021451-1387-4CA6-816F-3879F97B5CBC}" type="slidenum">
              <a:rPr b="0" lang="en-US"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2"/>
          <p:cNvSpPr/>
          <p:nvPr>
            <p:ph idx="102" type="title" hasCustomPrompt="1"/>
          </p:nvPr>
        </p:nvSpPr>
        <p:spPr>
          <a:xfrm>
            <a:off x="4982400" y="0"/>
            <a:ext cx="6444000" cy="11772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algn="l" indent="0" marL="0">
              <a:buNone/>
            </a:pPr>
            <a:r>
              <a:rPr lang="en-US" sz="2400" b="1" dirty="0">
                <a:solidFill>
                  <a:srgbClr val="101828"/>
                </a:solidFill>
              </a:rPr>
              <a:t>Conclusion</a:t>
            </a:r>
            <a:endParaRPr lang="en-US" sz="2400" dirty="0"/>
          </a:p>
        </p:txBody>
      </p:sp>
      <p:sp>
        <p:nvSpPr>
          <p:cNvPr id="3" name="Text 3"/>
          <p:cNvSpPr/>
          <p:nvPr>
            <p:ph idx="104" type="body" hasCustomPrompt="1"/>
          </p:nvPr>
        </p:nvSpPr>
        <p:spPr>
          <a:xfrm>
            <a:off x="4982400" y="1573200"/>
            <a:ext cx="6663600" cy="47448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indent="0" marL="0">
              <a:lnSpc>
                <a:spcPts val="2600"/>
              </a:lnSpc>
              <a:spcBef>
                <a:spcPts val="2200"/>
              </a:spcBef>
              <a:buNone/>
            </a:pPr>
            <a:r>
              <a:rPr lang="en-US" sz="1800" b="1" dirty="0">
                <a:solidFill>
                  <a:srgbClr val="101828"/>
                </a:solidFill>
              </a:rPr>
              <a:t>Summarizing Key Points</a:t>
            </a:r>
            <a:endParaRPr lang="en-US" sz="1600" dirty="0"/>
          </a:p>
          <a:p>
            <a:pPr marL="127000" indent="-127000">
              <a:lnSpc>
                <a:spcPts val="2600"/>
              </a:lnSpc>
              <a:buSzPct val="100000"/>
              <a:buChar char="•"/>
            </a:pPr>
            <a:r>
              <a:rPr lang="en-US" sz="1600" dirty="0">
                <a:solidFill>
                  <a:srgbClr val="101828"/>
                </a:solidFill>
              </a:rPr>
              <a:t>Bridging gaps, addressing barriers, fostering inclusivity</a:t>
            </a:r>
            <a:endParaRPr lang="en-US" sz="1600" dirty="0"/>
          </a:p>
          <a:p>
            <a:pPr indent="0" marL="0">
              <a:lnSpc>
                <a:spcPts val="2600"/>
              </a:lnSpc>
              <a:spcBef>
                <a:spcPts val="2200"/>
              </a:spcBef>
              <a:buNone/>
            </a:pPr>
            <a:r>
              <a:rPr lang="en-US" sz="1800" b="1" dirty="0">
                <a:solidFill>
                  <a:srgbClr val="101828"/>
                </a:solidFill>
              </a:rPr>
              <a:t>Call to Action for Stakeholders</a:t>
            </a:r>
            <a:endParaRPr lang="en-US" sz="1600" dirty="0"/>
          </a:p>
          <a:p>
            <a:pPr marL="127000" indent="-127000">
              <a:lnSpc>
                <a:spcPts val="2600"/>
              </a:lnSpc>
              <a:buSzPct val="100000"/>
              <a:buChar char="•"/>
            </a:pPr>
            <a:r>
              <a:rPr lang="en-US" sz="1600" dirty="0">
                <a:solidFill>
                  <a:srgbClr val="101828"/>
                </a:solidFill>
              </a:rPr>
              <a:t>Collaborate for change, invest in digital equity</a:t>
            </a:r>
            <a:endParaRPr lang="en-US" sz="1600" dirty="0"/>
          </a:p>
        </p:txBody>
      </p:sp>
      <p:pic>
        <p:nvPicPr>
          <p:cNvPr id="4" name="Image 0" descr="https://images.pexels.com/photos/17485607/pexels-photo-17485607.png?auto=compress&amp;cs=tinysrgb&amp;fit=crop&amp;w=438&amp;h=675">    </p:cNvPr>
          <p:cNvPicPr>
            <a:picLocks noChangeAspect="1"/>
          </p:cNvPicPr>
          <p:nvPr/>
        </p:nvPicPr>
        <p:blipFill>
          <a:blip r:embed="rId1"/>
          <a:srcRect l="167" r="167" t="0" b="0"/>
          <a:stretch/>
        </p:blipFill>
        <p:spPr>
          <a:xfrm>
            <a:off x="0" y="0"/>
            <a:ext cx="4435200" cy="6858000"/>
          </a:xfrm>
          <a:prstGeom prst="rect">
            <a:avLst/>
          </a:prstGeom>
        </p:spPr>
      </p:pic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806000" y="6318000"/>
            <a:ext cx="460800" cy="54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 anchor="ctr"/>
          <a:lstStyle>
            <a:lvl1pPr>
              <a:defRPr sz="800">
                <a:solidFill>
                  <a:srgbClr val="101828"/>
                </a:solidFill>
              </a:defRPr>
            </a:lvl1pPr>
          </a:lstStyle>
          <a:p>
            <a:pPr algn="r"/>
            <a:fld id="{F7021451-1387-4CA6-816F-3879F97B5CBC}" type="slidenum">
              <a:rPr b="0" lang="en-US"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2"/>
          <p:cNvSpPr/>
          <p:nvPr>
            <p:ph idx="102" type="title" hasCustomPrompt="1"/>
          </p:nvPr>
        </p:nvSpPr>
        <p:spPr>
          <a:xfrm>
            <a:off x="670560" y="548640"/>
            <a:ext cx="109728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3000" b="1" dirty="0">
                <a:solidFill>
                  <a:srgbClr val="101828"/>
                </a:solidFill>
              </a:rPr>
              <a:t>Policy Pitfalls and Recommendations</a:t>
            </a:r>
            <a:endParaRPr lang="en-US" sz="3000" dirty="0"/>
          </a:p>
        </p:txBody>
      </p:sp>
      <p:sp>
        <p:nvSpPr>
          <p:cNvPr id="3" name="Shape 1"/>
          <p:cNvSpPr/>
          <p:nvPr/>
        </p:nvSpPr>
        <p:spPr>
          <a:xfrm>
            <a:off x="763200" y="1717200"/>
            <a:ext cx="3370800" cy="3844800"/>
          </a:xfrm>
          <a:prstGeom prst="roundRect">
            <a:avLst>
              <a:gd name="adj" fmla="val 5425"/>
            </a:avLst>
          </a:prstGeom>
          <a:solidFill>
            <a:srgbClr val="F8F9FC"/>
          </a:solidFill>
          <a:ln/>
        </p:spPr>
      </p:sp>
      <p:sp>
        <p:nvSpPr>
          <p:cNvPr id="4" name="Text 2"/>
          <p:cNvSpPr/>
          <p:nvPr/>
        </p:nvSpPr>
        <p:spPr>
          <a:xfrm>
            <a:off x="763200" y="1717200"/>
            <a:ext cx="3370800" cy="3844800"/>
          </a:xfrm>
          <a:prstGeom prst="rect">
            <a:avLst/>
          </a:prstGeom>
          <a:noFill/>
          <a:ln/>
        </p:spPr>
        <p:txBody>
          <a:bodyPr wrap="square" lIns="254000" tIns="254000" rIns="254000" bIns="254000" rtlCol="0" anchor="t"/>
          <a:lstStyle/>
          <a:p>
            <a:pPr indent="0" marL="0">
              <a:buNone/>
            </a:pPr>
            <a:r>
              <a:rPr lang="en-US" sz="1800" b="1" dirty="0">
                <a:solidFill>
                  <a:srgbClr val="1570EF"/>
                </a:solidFill>
              </a:rPr>
              <a:t>1.</a:t>
            </a:r>
            <a:endParaRPr lang="en-US" sz="1800" dirty="0"/>
          </a:p>
          <a:p>
            <a:pPr indent="0" marL="0">
              <a:spcBef>
                <a:spcPts val="1000"/>
              </a:spcBef>
              <a:buNone/>
            </a:pPr>
            <a:r>
              <a:rPr lang="en-US" sz="1800" b="1" dirty="0">
                <a:solidFill>
                  <a:srgbClr val="101828"/>
                </a:solidFill>
              </a:rPr>
              <a:t>Current Policy Shortcomings</a:t>
            </a:r>
            <a:endParaRPr lang="en-US" sz="1800" dirty="0"/>
          </a:p>
          <a:p>
            <a:pPr marL="127000" indent="-127000">
              <a:spcBef>
                <a:spcPts val="1000"/>
              </a:spcBef>
              <a:buSzPct val="100000"/>
              <a:buChar char="•"/>
            </a:pPr>
            <a:r>
              <a:rPr lang="en-US" sz="1000" dirty="0">
                <a:solidFill>
                  <a:srgbClr val="101828"/>
                </a:solidFill>
              </a:rPr>
              <a:t>Restrictive government policies</a:t>
            </a:r>
            <a:endParaRPr lang="en-US" sz="1800" dirty="0"/>
          </a:p>
          <a:p>
            <a:pPr marL="127000" indent="-127000">
              <a:buSzPct val="100000"/>
              <a:buChar char="•"/>
            </a:pPr>
            <a:r>
              <a:rPr lang="en-US" sz="1000" dirty="0">
                <a:solidFill>
                  <a:srgbClr val="101828"/>
                </a:solidFill>
              </a:rPr>
              <a:t>Limited competition in telecom sector</a:t>
            </a:r>
            <a:endParaRPr lang="en-US" sz="1800" dirty="0"/>
          </a:p>
          <a:p>
            <a:pPr marL="127000" indent="-127000">
              <a:buSzPct val="100000"/>
              <a:buChar char="•"/>
            </a:pPr>
            <a:r>
              <a:rPr lang="en-US" sz="1000" dirty="0">
                <a:solidFill>
                  <a:srgbClr val="101828"/>
                </a:solidFill>
              </a:rPr>
              <a:t>Lack of clear frameworks for universal access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4396800" y="1717200"/>
            <a:ext cx="3370800" cy="3844800"/>
          </a:xfrm>
          <a:prstGeom prst="roundRect">
            <a:avLst>
              <a:gd name="adj" fmla="val 5425"/>
            </a:avLst>
          </a:prstGeom>
          <a:solidFill>
            <a:srgbClr val="F8F9FC"/>
          </a:solidFill>
          <a:ln/>
        </p:spPr>
      </p:sp>
      <p:sp>
        <p:nvSpPr>
          <p:cNvPr id="6" name="Text 4"/>
          <p:cNvSpPr/>
          <p:nvPr/>
        </p:nvSpPr>
        <p:spPr>
          <a:xfrm>
            <a:off x="4396800" y="1717200"/>
            <a:ext cx="3370800" cy="3844800"/>
          </a:xfrm>
          <a:prstGeom prst="rect">
            <a:avLst/>
          </a:prstGeom>
          <a:noFill/>
          <a:ln/>
        </p:spPr>
        <p:txBody>
          <a:bodyPr wrap="square" lIns="254000" tIns="254000" rIns="254000" bIns="254000" rtlCol="0" anchor="t"/>
          <a:lstStyle/>
          <a:p>
            <a:pPr indent="0" marL="0">
              <a:buNone/>
            </a:pPr>
            <a:r>
              <a:rPr lang="en-US" sz="1800" b="1" dirty="0">
                <a:solidFill>
                  <a:srgbClr val="1570EF"/>
                </a:solidFill>
              </a:rPr>
              <a:t>2.</a:t>
            </a:r>
            <a:endParaRPr lang="en-US" sz="1800" dirty="0"/>
          </a:p>
          <a:p>
            <a:pPr indent="0" marL="0">
              <a:spcBef>
                <a:spcPts val="1000"/>
              </a:spcBef>
              <a:buNone/>
            </a:pPr>
            <a:r>
              <a:rPr lang="en-US" sz="1800" b="1" dirty="0">
                <a:solidFill>
                  <a:srgbClr val="101828"/>
                </a:solidFill>
              </a:rPr>
              <a:t>Strategies for Improvement</a:t>
            </a:r>
            <a:endParaRPr lang="en-US" sz="1800" dirty="0"/>
          </a:p>
          <a:p>
            <a:pPr marL="127000" indent="-127000">
              <a:spcBef>
                <a:spcPts val="1000"/>
              </a:spcBef>
              <a:buSzPct val="100000"/>
              <a:buChar char="•"/>
            </a:pPr>
            <a:r>
              <a:rPr lang="en-US" sz="1000" dirty="0">
                <a:solidFill>
                  <a:srgbClr val="101828"/>
                </a:solidFill>
              </a:rPr>
              <a:t>Supportive policies for open and competitive market</a:t>
            </a:r>
            <a:endParaRPr lang="en-US" sz="1800" dirty="0"/>
          </a:p>
          <a:p>
            <a:pPr marL="127000" indent="-127000">
              <a:buSzPct val="100000"/>
              <a:buChar char="•"/>
            </a:pPr>
            <a:r>
              <a:rPr lang="en-US" sz="1000" dirty="0">
                <a:solidFill>
                  <a:srgbClr val="101828"/>
                </a:solidFill>
              </a:rPr>
              <a:t>Promoting universal access through clear frameworks</a:t>
            </a:r>
            <a:endParaRPr lang="en-US" sz="1800" dirty="0"/>
          </a:p>
          <a:p>
            <a:pPr marL="127000" indent="-127000">
              <a:buSzPct val="100000"/>
              <a:buChar char="•"/>
            </a:pPr>
            <a:r>
              <a:rPr lang="en-US" sz="1000" dirty="0">
                <a:solidFill>
                  <a:srgbClr val="101828"/>
                </a:solidFill>
              </a:rPr>
              <a:t>Encouraging competition in the telecom sector</a:t>
            </a:r>
            <a:endParaRPr lang="en-US" sz="1800" dirty="0"/>
          </a:p>
        </p:txBody>
      </p:sp>
      <p:sp>
        <p:nvSpPr>
          <p:cNvPr id="7" name="Shape 5"/>
          <p:cNvSpPr/>
          <p:nvPr/>
        </p:nvSpPr>
        <p:spPr>
          <a:xfrm>
            <a:off x="8030400" y="1717200"/>
            <a:ext cx="3370800" cy="3844800"/>
          </a:xfrm>
          <a:prstGeom prst="roundRect">
            <a:avLst>
              <a:gd name="adj" fmla="val 5425"/>
            </a:avLst>
          </a:prstGeom>
          <a:solidFill>
            <a:srgbClr val="F8F9FC"/>
          </a:solidFill>
          <a:ln/>
        </p:spPr>
      </p:sp>
      <p:sp>
        <p:nvSpPr>
          <p:cNvPr id="8" name="Text 6"/>
          <p:cNvSpPr/>
          <p:nvPr/>
        </p:nvSpPr>
        <p:spPr>
          <a:xfrm>
            <a:off x="8030400" y="1717200"/>
            <a:ext cx="3370800" cy="3844800"/>
          </a:xfrm>
          <a:prstGeom prst="rect">
            <a:avLst/>
          </a:prstGeom>
          <a:noFill/>
          <a:ln/>
        </p:spPr>
        <p:txBody>
          <a:bodyPr wrap="square" lIns="254000" tIns="254000" rIns="254000" bIns="254000" rtlCol="0" anchor="t"/>
          <a:lstStyle/>
          <a:p>
            <a:pPr indent="0" marL="0">
              <a:buNone/>
            </a:pPr>
            <a:r>
              <a:rPr lang="en-US" sz="1800" b="1" dirty="0">
                <a:solidFill>
                  <a:srgbClr val="1570EF"/>
                </a:solidFill>
              </a:rPr>
              <a:t>3.</a:t>
            </a:r>
            <a:endParaRPr lang="en-US" sz="1800" dirty="0"/>
          </a:p>
          <a:p>
            <a:pPr indent="0" marL="0">
              <a:spcBef>
                <a:spcPts val="1000"/>
              </a:spcBef>
              <a:buNone/>
            </a:pPr>
            <a:r>
              <a:rPr lang="en-US" sz="1800" b="1" dirty="0">
                <a:solidFill>
                  <a:srgbClr val="101828"/>
                </a:solidFill>
              </a:rPr>
              <a:t>Case Studies of Successful Policies</a:t>
            </a:r>
            <a:endParaRPr lang="en-US" sz="1800" dirty="0"/>
          </a:p>
          <a:p>
            <a:pPr marL="127000" indent="-127000">
              <a:spcBef>
                <a:spcPts val="1000"/>
              </a:spcBef>
              <a:buSzPct val="100000"/>
              <a:buChar char="•"/>
            </a:pPr>
            <a:r>
              <a:rPr lang="en-US" sz="1000" dirty="0">
                <a:solidFill>
                  <a:srgbClr val="101828"/>
                </a:solidFill>
              </a:rPr>
              <a:t>Public-private partnerships for infrastructure funding</a:t>
            </a:r>
            <a:endParaRPr lang="en-US" sz="1800" dirty="0"/>
          </a:p>
          <a:p>
            <a:pPr marL="127000" indent="-127000">
              <a:buSzPct val="100000"/>
              <a:buChar char="•"/>
            </a:pPr>
            <a:r>
              <a:rPr lang="en-US" sz="1000" dirty="0">
                <a:solidFill>
                  <a:srgbClr val="101828"/>
                </a:solidFill>
              </a:rPr>
              <a:t>Subsidies and targeted programs for affordability</a:t>
            </a:r>
            <a:endParaRPr lang="en-US" sz="1800" dirty="0"/>
          </a:p>
          <a:p>
            <a:pPr marL="127000" indent="-127000">
              <a:buSzPct val="100000"/>
              <a:buChar char="•"/>
            </a:pPr>
            <a:r>
              <a:rPr lang="en-US" sz="1000" dirty="0">
                <a:solidFill>
                  <a:srgbClr val="101828"/>
                </a:solidFill>
              </a:rPr>
              <a:t>Comprehensive digital literacy training initiatives</a:t>
            </a:r>
            <a:endParaRPr lang="en-US" sz="18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11264400" y="6318000"/>
            <a:ext cx="460800" cy="54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 anchor="ctr"/>
          <a:lstStyle>
            <a:lvl1pPr>
              <a:defRPr sz="800">
                <a:solidFill>
                  <a:srgbClr val="FFFFFF"/>
                </a:solidFill>
              </a:defRPr>
            </a:lvl1pPr>
          </a:lstStyle>
          <a:p>
            <a:pPr algn="l"/>
            <a:fld id="{F7021451-1387-4CA6-816F-3879F97B5CBC}" type="slidenum">
              <a:rPr b="0" lang="en-US"/>
              <a:t>8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FigTree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FigTree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SlideSpeak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Bridging the Digital Divide</dc:title>
  <dc:subject>Bridging the Digital Divide</dc:subject>
  <dc:creator>SlideSpeak</dc:creator>
  <cp:lastModifiedBy>SlideSpeak</cp:lastModifiedBy>
  <cp:revision>1</cp:revision>
  <dcterms:created xsi:type="dcterms:W3CDTF">2024-02-08T17:21:45Z</dcterms:created>
  <dcterms:modified xsi:type="dcterms:W3CDTF">2024-02-08T17:21:45Z</dcterms:modified>
</cp:coreProperties>
</file>