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notesMasterIdLst>
    <p:notesMasterId r:id="rId1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2-1.jpeg"/><Relationship Id="rId2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COVER">
    <p:bg>
      <p:bgPr>
        <a:solidFill>
          <a:srgbClr val="1570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https://images.pexels.com/photos/4386323/pexels-photo-4386323.jpeg?auto=compress&amp;cs=tinysrgb&amp;fit=crop&amp;w=1200&amp;h=675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01828">
              <a:alpha val="50000"/>
            </a:srgbClr>
          </a:solidFill>
          <a:ln/>
        </p:spPr>
      </p:sp>
      <p:sp>
        <p:nvSpPr>
          <p:cNvPr id="4" name="Text 1"/>
          <p:cNvSpPr/>
          <p:nvPr>
            <p:ph idx="102" type="title" hasCustomPrompt="1"/>
          </p:nvPr>
        </p:nvSpPr>
        <p:spPr>
          <a:xfrm>
            <a:off x="822960" y="0"/>
            <a:ext cx="6096000" cy="5328666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800" b="1" dirty="0">
                <a:solidFill>
                  <a:srgbClr val="FFFFFF"/>
                </a:solidFill>
              </a:defRPr>
            </a:lvl1pPr>
          </a:lstStyle>
          <a:p>
            <a:pPr algn="l" indent="0" marL="0">
              <a:buNone/>
            </a:pPr>
            <a:endParaRPr lang="en-US" sz="4800" dirty="0"/>
          </a:p>
        </p:txBody>
      </p:sp>
      <p:sp>
        <p:nvSpPr>
          <p:cNvPr id="5" name="Shape 1"/>
          <p:cNvSpPr/>
          <p:nvPr/>
        </p:nvSpPr>
        <p:spPr>
          <a:xfrm>
            <a:off x="944880" y="5520690"/>
            <a:ext cx="10546080" cy="0"/>
          </a:xfrm>
          <a:prstGeom prst="line">
            <a:avLst/>
          </a:prstGeom>
          <a:noFill/>
          <a:ln w="12700">
            <a:solidFill>
              <a:srgbClr val="FFFFFF"/>
            </a:solidFill>
            <a:prstDash val="solid"/>
          </a:ln>
        </p:spPr>
      </p:sp>
      <p:sp>
        <p:nvSpPr>
          <p:cNvPr id="6" name="Text 2"/>
          <p:cNvSpPr/>
          <p:nvPr>
            <p:ph idx="104" type="body" hasCustomPrompt="1"/>
          </p:nvPr>
        </p:nvSpPr>
        <p:spPr>
          <a:xfrm>
            <a:off x="853440" y="5966460"/>
            <a:ext cx="6096000" cy="13716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600" b="1" dirty="0">
                <a:solidFill>
                  <a:srgbClr val="FFFFFF"/>
                </a:solidFill>
              </a:defRPr>
            </a:lvl1pPr>
          </a:lstStyle>
          <a:p>
            <a:pPr algn="l" indent="0" marL="0">
              <a:buNone/>
            </a:pPr>
            <a:endParaRPr lang="en-US" sz="16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86800" y="6318000"/>
            <a:ext cx="6429600" cy="540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800" dirty="0">
                <a:solidFill>
                  <a:srgbClr val="98A2B3"/>
                </a:solidFill>
              </a:rPr>
              <a:t> / Bridging the Digital Divide</a:t>
            </a:r>
            <a:endParaRPr lang="en-US" sz="800" dirty="0"/>
          </a:p>
        </p:txBody>
      </p:sp>
      <p:sp>
        <p:nvSpPr>
          <p:cNvPr id="3" name="Shape 1"/>
          <p:cNvSpPr/>
          <p:nvPr/>
        </p:nvSpPr>
        <p:spPr>
          <a:xfrm>
            <a:off x="0" y="0"/>
            <a:ext cx="4435200" cy="6858000"/>
          </a:xfrm>
          <a:prstGeom prst="rect">
            <a:avLst/>
          </a:prstGeom>
          <a:solidFill>
            <a:srgbClr val="1570EF"/>
          </a:solidFill>
          <a:ln/>
        </p:spPr>
      </p:sp>
      <p:sp>
        <p:nvSpPr>
          <p:cNvPr id="4" name="Text 2"/>
          <p:cNvSpPr/>
          <p:nvPr>
            <p:ph idx="102" type="title" hasCustomPrompt="1"/>
          </p:nvPr>
        </p:nvSpPr>
        <p:spPr>
          <a:xfrm>
            <a:off x="4982400" y="0"/>
            <a:ext cx="6444000" cy="117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2400" b="1" dirty="0">
                <a:solidFill>
                  <a:srgbClr val="101828"/>
                </a:solidFill>
              </a:defRPr>
            </a:lvl1pPr>
          </a:lstStyle>
          <a:p>
            <a:pPr algn="l" indent="0" marL="0">
              <a:buNone/>
            </a:pPr>
            <a:endParaRPr lang="en-US" sz="2400" dirty="0"/>
          </a:p>
        </p:txBody>
      </p:sp>
      <p:sp>
        <p:nvSpPr>
          <p:cNvPr id="5" name="Shape 2"/>
          <p:cNvSpPr/>
          <p:nvPr/>
        </p:nvSpPr>
        <p:spPr>
          <a:xfrm>
            <a:off x="5086800" y="1270800"/>
            <a:ext cx="6559200" cy="0"/>
          </a:xfrm>
          <a:prstGeom prst="line">
            <a:avLst/>
          </a:prstGeom>
          <a:noFill/>
          <a:ln w="25400">
            <a:solidFill>
              <a:srgbClr val="EAECF0"/>
            </a:solidFill>
            <a:prstDash val="solid"/>
          </a:ln>
        </p:spPr>
      </p:sp>
      <p:sp>
        <p:nvSpPr>
          <p:cNvPr id="6" name="Text 3"/>
          <p:cNvSpPr/>
          <p:nvPr>
            <p:ph idx="104" type="body" hasCustomPrompt="1"/>
          </p:nvPr>
        </p:nvSpPr>
        <p:spPr>
          <a:xfrm>
            <a:off x="4982400" y="1573200"/>
            <a:ext cx="6663600" cy="4744800"/>
          </a:xfrm>
          <a:prstGeom prst="rect">
            <a:avLst/>
          </a:prstGeom>
          <a:noFill/>
          <a:ln/>
        </p:spPr>
        <p:txBody>
          <a:bodyPr wrap="square" rtlCol="0"/>
          <a:lstStyle>
            <a:lvl1pPr indent="0" marL="0">
              <a:buNone/>
              <a:defRPr lang="en-US" sz="1600" dirty="0">
                <a:solidFill>
                  <a:srgbClr val="101828"/>
                </a:solidFill>
              </a:defRPr>
            </a:lvl1pPr>
          </a:lstStyle>
          <a:p>
            <a:pPr indent="0" marL="0">
              <a:buNone/>
            </a:pPr>
            <a:endParaRPr lang="en-US" sz="16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8060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COLUMN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6094800"/>
            <a:ext cx="12192000" cy="763200"/>
          </a:xfrm>
          <a:prstGeom prst="rect">
            <a:avLst/>
          </a:prstGeom>
          <a:solidFill>
            <a:srgbClr val="1570EF"/>
          </a:solidFill>
          <a:ln/>
        </p:spPr>
      </p:sp>
      <p:sp>
        <p:nvSpPr>
          <p:cNvPr id="3" name="Text 1"/>
          <p:cNvSpPr/>
          <p:nvPr/>
        </p:nvSpPr>
        <p:spPr>
          <a:xfrm>
            <a:off x="306000" y="6318000"/>
            <a:ext cx="11113200" cy="540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800" dirty="0">
                <a:solidFill>
                  <a:srgbClr val="84CAFF"/>
                </a:solidFill>
              </a:rPr>
              <a:t>Bridging the Digital Divide / </a:t>
            </a:r>
            <a:endParaRPr lang="en-US" sz="800" dirty="0"/>
          </a:p>
        </p:txBody>
      </p:sp>
      <p:sp>
        <p:nvSpPr>
          <p:cNvPr id="4" name="Text 2"/>
          <p:cNvSpPr/>
          <p:nvPr>
            <p:ph idx="102" type="title" hasCustomPrompt="1"/>
          </p:nvPr>
        </p:nvSpPr>
        <p:spPr>
          <a:xfrm>
            <a:off x="670560" y="548640"/>
            <a:ext cx="109728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3000" b="1" dirty="0">
                <a:solidFill>
                  <a:srgbClr val="101828"/>
                </a:solidFill>
              </a:defRPr>
            </a:lvl1pPr>
          </a:lstStyle>
          <a:p>
            <a:pPr algn="l" indent="0" marL="0">
              <a:buNone/>
            </a:pPr>
            <a:endParaRPr lang="en-US" sz="30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112644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FFFFFF"/>
                </a:solidFill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BLOCK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27200" y="6318000"/>
            <a:ext cx="6429600" cy="540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800" dirty="0">
                <a:solidFill>
                  <a:srgbClr val="98A2B3"/>
                </a:solidFill>
              </a:rPr>
              <a:t> / Bridging the Digital Divide</a:t>
            </a:r>
            <a:endParaRPr lang="en-US" sz="800" dirty="0"/>
          </a:p>
        </p:txBody>
      </p:sp>
      <p:sp>
        <p:nvSpPr>
          <p:cNvPr id="3" name="Shape 1"/>
          <p:cNvSpPr/>
          <p:nvPr/>
        </p:nvSpPr>
        <p:spPr>
          <a:xfrm>
            <a:off x="7740000" y="0"/>
            <a:ext cx="4453200" cy="6858000"/>
          </a:xfrm>
          <a:prstGeom prst="rect">
            <a:avLst/>
          </a:prstGeom>
          <a:solidFill>
            <a:srgbClr val="1570EF"/>
          </a:solidFill>
          <a:ln/>
        </p:spPr>
      </p:sp>
      <p:sp>
        <p:nvSpPr>
          <p:cNvPr id="4" name="Text 2"/>
          <p:cNvSpPr/>
          <p:nvPr>
            <p:ph idx="102" type="title" hasCustomPrompt="1"/>
          </p:nvPr>
        </p:nvSpPr>
        <p:spPr>
          <a:xfrm>
            <a:off x="669600" y="0"/>
            <a:ext cx="6444000" cy="117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2400" b="1" dirty="0">
                <a:solidFill>
                  <a:srgbClr val="101828"/>
                </a:solidFill>
              </a:defRPr>
            </a:lvl1pPr>
          </a:lstStyle>
          <a:p>
            <a:pPr algn="l" indent="0" marL="0">
              <a:buNone/>
            </a:pPr>
            <a:endParaRPr lang="en-US" sz="2400" dirty="0"/>
          </a:p>
        </p:txBody>
      </p:sp>
      <p:sp>
        <p:nvSpPr>
          <p:cNvPr id="5" name="Shape 2"/>
          <p:cNvSpPr/>
          <p:nvPr/>
        </p:nvSpPr>
        <p:spPr>
          <a:xfrm>
            <a:off x="766800" y="1270800"/>
            <a:ext cx="6346800" cy="0"/>
          </a:xfrm>
          <a:prstGeom prst="line">
            <a:avLst/>
          </a:prstGeom>
          <a:noFill/>
          <a:ln w="25400">
            <a:solidFill>
              <a:srgbClr val="EAECF0"/>
            </a:solidFill>
            <a:prstDash val="solid"/>
          </a:ln>
        </p:spPr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464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1005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TABLE_OF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306000" y="6318000"/>
            <a:ext cx="11113200" cy="540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800" dirty="0">
                <a:solidFill>
                  <a:srgbClr val="98A2B3"/>
                </a:solidFill>
              </a:rPr>
              <a:t>Bridging the Digital Divide / </a:t>
            </a:r>
            <a:endParaRPr lang="en-US" sz="800" dirty="0"/>
          </a:p>
        </p:txBody>
      </p:sp>
      <p:sp>
        <p:nvSpPr>
          <p:cNvPr id="3" name="Shape 1"/>
          <p:cNvSpPr/>
          <p:nvPr/>
        </p:nvSpPr>
        <p:spPr>
          <a:xfrm>
            <a:off x="0" y="0"/>
            <a:ext cx="4435200" cy="6858000"/>
          </a:xfrm>
          <a:prstGeom prst="rect">
            <a:avLst/>
          </a:prstGeom>
          <a:solidFill>
            <a:srgbClr val="1570EF"/>
          </a:solidFill>
          <a:ln/>
        </p:spPr>
      </p:sp>
      <p:sp>
        <p:nvSpPr>
          <p:cNvPr id="4" name="Text 2"/>
          <p:cNvSpPr/>
          <p:nvPr>
            <p:ph idx="102" type="title" hasCustomPrompt="1"/>
          </p:nvPr>
        </p:nvSpPr>
        <p:spPr>
          <a:xfrm>
            <a:off x="0" y="914400"/>
            <a:ext cx="4435200" cy="10800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ctr" indent="0" marL="0">
              <a:buNone/>
              <a:defRPr lang="en-US" sz="3000" b="1" dirty="0">
                <a:solidFill>
                  <a:srgbClr val="FFFFFF"/>
                </a:solidFill>
              </a:defRPr>
            </a:lvl1pPr>
          </a:lstStyle>
          <a:p>
            <a:pPr algn="ctr" indent="0" marL="0">
              <a:buNone/>
            </a:pPr>
            <a:endParaRPr lang="en-US" sz="30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112644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l"/>
            <a:fld id="{F7021451-1387-4CA6-816F-3879F97B5CBC}" type="slidenum">
              <a:rPr b="0" lang="en-US"/>
              <a:t>1006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8060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-1.jpeg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1-1.jpeg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unsplash.com/@clemono?utm_source=SlideSpeak&amp;utm_medium=referral" TargetMode="External"/><Relationship Id="rId1" Type="http://schemas.openxmlformats.org/officeDocument/2006/relationships/image" Target="../media/image-12-1.jpg"/><Relationship Id="rId3" Type="http://schemas.openxmlformats.org/officeDocument/2006/relationships/slideLayout" Target="../slideLayouts/slideLayout3.xml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3-1.jpeg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4-1.jpeg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jpeg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-6-1.jpeg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-7-1.jpeg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-8-1.jpeg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-9-1.jpeg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/>
          <p:nvPr>
            <p:ph idx="102" type="title" hasCustomPrompt="1"/>
          </p:nvPr>
        </p:nvSpPr>
        <p:spPr>
          <a:xfrm>
            <a:off x="822960" y="0"/>
            <a:ext cx="6096000" cy="5328666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4800" b="1" dirty="0">
                <a:solidFill>
                  <a:srgbClr val="FFFFFF"/>
                </a:solidFill>
              </a:rPr>
              <a:t>Bridging the Digital Divide</a:t>
            </a:r>
            <a:endParaRPr lang="en-US" sz="4800" dirty="0"/>
          </a:p>
        </p:txBody>
      </p:sp>
      <p:sp>
        <p:nvSpPr>
          <p:cNvPr id="3" name="Text 2"/>
          <p:cNvSpPr/>
          <p:nvPr>
            <p:ph idx="104" type="body" hasCustomPrompt="1"/>
          </p:nvPr>
        </p:nvSpPr>
        <p:spPr>
          <a:xfrm>
            <a:off x="853440" y="5966460"/>
            <a:ext cx="6096000" cy="13716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600" b="1" dirty="0">
                <a:solidFill>
                  <a:srgbClr val="FFFFFF"/>
                </a:solidFill>
              </a:rPr>
              <a:t>Understanding Challenges and Proposing Solutions</a:t>
            </a:r>
            <a:endParaRPr lang="en-US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4982400" y="0"/>
            <a:ext cx="6444000" cy="117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2400" b="1" dirty="0">
                <a:solidFill>
                  <a:srgbClr val="101828"/>
                </a:solidFill>
              </a:rPr>
              <a:t>Policy Recommendations</a:t>
            </a:r>
            <a:endParaRPr lang="en-US" sz="2400" dirty="0"/>
          </a:p>
        </p:txBody>
      </p:sp>
      <p:sp>
        <p:nvSpPr>
          <p:cNvPr id="3" name="Text 3"/>
          <p:cNvSpPr/>
          <p:nvPr>
            <p:ph idx="104" type="body" hasCustomPrompt="1"/>
          </p:nvPr>
        </p:nvSpPr>
        <p:spPr>
          <a:xfrm>
            <a:off x="4982400" y="1573200"/>
            <a:ext cx="6663600" cy="474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Creating inclusive digital policies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Support open market competition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Ensure universal access regulations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Promote diverse language content</a:t>
            </a:r>
            <a:endParaRPr lang="en-US" sz="1600" dirty="0"/>
          </a:p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Examples of successful policy frameworks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Public-private partnerships for infrastructure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Subsidies for device affordability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Digital literacy programs for all ages</a:t>
            </a:r>
            <a:endParaRPr lang="en-US" sz="1600" dirty="0"/>
          </a:p>
        </p:txBody>
      </p:sp>
      <p:pic>
        <p:nvPicPr>
          <p:cNvPr id="4" name="Image 0" descr="https://images.pexels.com/photos/7736070/pexels-photo-7736070.jpeg?auto=compress&amp;cs=tinysrgb&amp;fit=crop&amp;w=438&amp;h=675">    </p:cNvPr>
          <p:cNvPicPr>
            <a:picLocks noChangeAspect="1"/>
          </p:cNvPicPr>
          <p:nvPr/>
        </p:nvPicPr>
        <p:blipFill>
          <a:blip r:embed="rId1"/>
          <a:srcRect l="167" r="167" t="0" b="0"/>
          <a:stretch/>
        </p:blipFill>
        <p:spPr>
          <a:xfrm>
            <a:off x="0" y="0"/>
            <a:ext cx="44352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8060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4982400" y="0"/>
            <a:ext cx="6444000" cy="117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2400" b="1" dirty="0">
                <a:solidFill>
                  <a:srgbClr val="101828"/>
                </a:solidFill>
              </a:rPr>
              <a:t>Impact of Gender Inequality</a:t>
            </a:r>
            <a:endParaRPr lang="en-US" sz="2400" dirty="0"/>
          </a:p>
        </p:txBody>
      </p:sp>
      <p:sp>
        <p:nvSpPr>
          <p:cNvPr id="3" name="Text 3"/>
          <p:cNvSpPr/>
          <p:nvPr>
            <p:ph idx="104" type="body" hasCustomPrompt="1"/>
          </p:nvPr>
        </p:nvSpPr>
        <p:spPr>
          <a:xfrm>
            <a:off x="4982400" y="1573200"/>
            <a:ext cx="6663600" cy="474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Digital divide among genders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Gender disparities in internet access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Challenges faced by women in digital inclusion</a:t>
            </a:r>
            <a:endParaRPr lang="en-US" sz="1600" dirty="0"/>
          </a:p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Case studies: Impact on women and girls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Limited access to online education for girls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Barriers to economic opportunities for women</a:t>
            </a:r>
            <a:endParaRPr lang="en-US" sz="1600" dirty="0"/>
          </a:p>
        </p:txBody>
      </p:sp>
      <p:pic>
        <p:nvPicPr>
          <p:cNvPr id="4" name="Image 0" descr="https://images.pexels.com/photos/6484961/pexels-photo-6484961.jpeg?auto=compress&amp;cs=tinysrgb&amp;fit=crop&amp;w=438&amp;h=675">    </p:cNvPr>
          <p:cNvPicPr>
            <a:picLocks noChangeAspect="1"/>
          </p:cNvPicPr>
          <p:nvPr/>
        </p:nvPicPr>
        <p:blipFill>
          <a:blip r:embed="rId1"/>
          <a:srcRect l="167" r="167" t="0" b="0"/>
          <a:stretch/>
        </p:blipFill>
        <p:spPr>
          <a:xfrm>
            <a:off x="0" y="0"/>
            <a:ext cx="44352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8060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4982400" y="0"/>
            <a:ext cx="6444000" cy="117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2400" b="1" dirty="0">
                <a:solidFill>
                  <a:srgbClr val="101828"/>
                </a:solidFill>
              </a:rPr>
              <a:t>Conclusion and Call to Action</a:t>
            </a:r>
            <a:endParaRPr lang="en-US" sz="2400" dirty="0"/>
          </a:p>
        </p:txBody>
      </p:sp>
      <p:sp>
        <p:nvSpPr>
          <p:cNvPr id="3" name="Text 3"/>
          <p:cNvSpPr/>
          <p:nvPr>
            <p:ph idx="104" type="body" hasCustomPrompt="1"/>
          </p:nvPr>
        </p:nvSpPr>
        <p:spPr>
          <a:xfrm>
            <a:off x="4982400" y="1573200"/>
            <a:ext cx="6663600" cy="474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Summary of key points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Multifaceted barriers to digital inclusion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Need for collaborative solutions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Importance of policy reform</a:t>
            </a:r>
            <a:endParaRPr lang="en-US" sz="1600" dirty="0"/>
          </a:p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Encouraging participation and advocacy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Empower individuals through digital literacy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Promote gender-inclusive initiatives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Support public-private partnerships</a:t>
            </a:r>
            <a:endParaRPr lang="en-US" sz="1600" dirty="0"/>
          </a:p>
        </p:txBody>
      </p:sp>
      <p:pic>
        <p:nvPicPr>
          <p:cNvPr id="4" name="Image 0" descr="/tmp/tmp-1-fvMdkFkGNxVl-.jpg">    </p:cNvPr>
          <p:cNvPicPr>
            <a:picLocks noChangeAspect="1"/>
          </p:cNvPicPr>
          <p:nvPr/>
        </p:nvPicPr>
        <p:blipFill>
          <a:blip r:embed="rId1"/>
          <a:srcRect l="167" r="167" t="0" b="0"/>
          <a:stretch/>
        </p:blipFill>
        <p:spPr>
          <a:xfrm>
            <a:off x="0" y="0"/>
            <a:ext cx="4435200" cy="6858000"/>
          </a:xfrm>
          <a:prstGeom prst="rect">
            <a:avLst/>
          </a:prstGeom>
        </p:spPr>
      </p:pic>
      <p:sp>
        <p:nvSpPr>
          <p:cNvPr id="5" name="Text 2"/>
          <p:cNvSpPr/>
          <p:nvPr/>
        </p:nvSpPr>
        <p:spPr>
          <a:xfrm>
            <a:off x="0" y="6480000"/>
            <a:ext cx="4183200" cy="385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buNone/>
            </a:pPr>
            <a:r>
              <a:rPr lang="en-US" sz="800" dirty="0">
                <a:solidFill>
                  <a:srgbClr val="FFFFFF"/>
                </a:solidFill>
              </a:rPr>
              <a:t>Photo by </a:t>
            </a:r>
            <a:pPr algn="r"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2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Clem Onojeghuo</a:t>
            </a:r>
            <a:endParaRPr lang="en-US" sz="8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8060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4982400" y="0"/>
            <a:ext cx="6444000" cy="117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2400" b="1" dirty="0">
                <a:solidFill>
                  <a:srgbClr val="101828"/>
                </a:solidFill>
              </a:rPr>
              <a:t>Addressing Gender Inequality in the Digital Space</a:t>
            </a:r>
            <a:endParaRPr lang="en-US" sz="2400" dirty="0"/>
          </a:p>
        </p:txBody>
      </p:sp>
      <p:sp>
        <p:nvSpPr>
          <p:cNvPr id="3" name="Text 3"/>
          <p:cNvSpPr/>
          <p:nvPr>
            <p:ph idx="104" type="body" hasCustomPrompt="1"/>
          </p:nvPr>
        </p:nvSpPr>
        <p:spPr>
          <a:xfrm>
            <a:off x="4982400" y="1573200"/>
            <a:ext cx="6663600" cy="474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Empowerment through digital education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Enhancing skills for economic independence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Access to online resources for personal growth</a:t>
            </a:r>
            <a:endParaRPr lang="en-US" sz="1600" dirty="0"/>
          </a:p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Targeted initiatives for women and girls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Tailored programs to bridge digital gender gap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Supporting women in tech through mentorship</a:t>
            </a:r>
            <a:endParaRPr lang="en-US" sz="1600" dirty="0"/>
          </a:p>
        </p:txBody>
      </p:sp>
      <p:pic>
        <p:nvPicPr>
          <p:cNvPr id="4" name="Image 0" descr="https://images.pexels.com/photos/4915045/pexels-photo-4915045.jpeg?auto=compress&amp;cs=tinysrgb&amp;fit=crop&amp;w=438&amp;h=675">    </p:cNvPr>
          <p:cNvPicPr>
            <a:picLocks noChangeAspect="1"/>
          </p:cNvPicPr>
          <p:nvPr/>
        </p:nvPicPr>
        <p:blipFill>
          <a:blip r:embed="rId1"/>
          <a:srcRect l="167" r="167" t="0" b="0"/>
          <a:stretch/>
        </p:blipFill>
        <p:spPr>
          <a:xfrm>
            <a:off x="0" y="0"/>
            <a:ext cx="44352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8060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13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0" y="914400"/>
            <a:ext cx="4435200" cy="1080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000" b="1" dirty="0">
                <a:solidFill>
                  <a:srgbClr val="FFFFFF"/>
                </a:solidFill>
              </a:rPr>
              <a:t>Table of Contents</a:t>
            </a:r>
            <a:endParaRPr lang="en-US" sz="3000" dirty="0"/>
          </a:p>
        </p:txBody>
      </p:sp>
      <p:sp>
        <p:nvSpPr>
          <p:cNvPr id="3" name="Text 1"/>
          <p:cNvSpPr txBox="1"/>
          <p:nvPr/>
        </p:nvSpPr>
        <p:spPr>
          <a:xfrm>
            <a:off x="4982400" y="1047600"/>
            <a:ext cx="60084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01828"/>
                </a:solidFill>
              </a:rPr>
              <a:t>Infrastructure Challenges</a:t>
            </a:r>
            <a:endParaRPr lang="en-US" sz="1800" dirty="0"/>
          </a:p>
        </p:txBody>
      </p:sp>
      <p:sp>
        <p:nvSpPr>
          <p:cNvPr id="4" name="Text 2"/>
          <p:cNvSpPr txBox="1"/>
          <p:nvPr/>
        </p:nvSpPr>
        <p:spPr>
          <a:xfrm>
            <a:off x="10990800" y="1047600"/>
            <a:ext cx="5328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buNone/>
            </a:pPr>
            <a:r>
              <a:rPr lang="en-US" sz="1800" dirty="0">
                <a:solidFill>
                  <a:srgbClr val="101828"/>
                </a:solidFill>
              </a:rPr>
              <a:t>04</a:t>
            </a:r>
            <a:endParaRPr lang="en-US" sz="1800" dirty="0"/>
          </a:p>
        </p:txBody>
      </p:sp>
      <p:sp>
        <p:nvSpPr>
          <p:cNvPr id="5" name="Text 3"/>
          <p:cNvSpPr txBox="1"/>
          <p:nvPr/>
        </p:nvSpPr>
        <p:spPr>
          <a:xfrm>
            <a:off x="4982400" y="1659600"/>
            <a:ext cx="60084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01828"/>
                </a:solidFill>
              </a:rPr>
              <a:t>Policy Pitfalls</a:t>
            </a:r>
            <a:endParaRPr lang="en-US" sz="1800" dirty="0"/>
          </a:p>
        </p:txBody>
      </p:sp>
      <p:sp>
        <p:nvSpPr>
          <p:cNvPr id="6" name="Text 4"/>
          <p:cNvSpPr txBox="1"/>
          <p:nvPr/>
        </p:nvSpPr>
        <p:spPr>
          <a:xfrm>
            <a:off x="10990800" y="1659600"/>
            <a:ext cx="5328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buNone/>
            </a:pPr>
            <a:r>
              <a:rPr lang="en-US" sz="1800" dirty="0">
                <a:solidFill>
                  <a:srgbClr val="101828"/>
                </a:solidFill>
              </a:rPr>
              <a:t>05</a:t>
            </a:r>
            <a:endParaRPr lang="en-US" sz="1800" dirty="0"/>
          </a:p>
        </p:txBody>
      </p:sp>
      <p:sp>
        <p:nvSpPr>
          <p:cNvPr id="7" name="Text 5"/>
          <p:cNvSpPr txBox="1"/>
          <p:nvPr/>
        </p:nvSpPr>
        <p:spPr>
          <a:xfrm>
            <a:off x="4982400" y="2271600"/>
            <a:ext cx="60084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01828"/>
                </a:solidFill>
              </a:rPr>
              <a:t>Strategies to Overcome Infrastructure Challenges</a:t>
            </a:r>
            <a:endParaRPr lang="en-US" sz="1800" dirty="0"/>
          </a:p>
        </p:txBody>
      </p:sp>
      <p:sp>
        <p:nvSpPr>
          <p:cNvPr id="8" name="Text 6"/>
          <p:cNvSpPr txBox="1"/>
          <p:nvPr/>
        </p:nvSpPr>
        <p:spPr>
          <a:xfrm>
            <a:off x="10990800" y="2271600"/>
            <a:ext cx="5328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buNone/>
            </a:pPr>
            <a:r>
              <a:rPr lang="en-US" sz="1800" dirty="0">
                <a:solidFill>
                  <a:srgbClr val="101828"/>
                </a:solidFill>
              </a:rPr>
              <a:t>06</a:t>
            </a:r>
            <a:endParaRPr lang="en-US" sz="1800" dirty="0"/>
          </a:p>
        </p:txBody>
      </p:sp>
      <p:sp>
        <p:nvSpPr>
          <p:cNvPr id="9" name="Text 7"/>
          <p:cNvSpPr txBox="1"/>
          <p:nvPr/>
        </p:nvSpPr>
        <p:spPr>
          <a:xfrm>
            <a:off x="4982400" y="2883600"/>
            <a:ext cx="60084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01828"/>
                </a:solidFill>
              </a:rPr>
              <a:t>Affordability of Digital Services</a:t>
            </a:r>
            <a:endParaRPr lang="en-US" sz="1800" dirty="0"/>
          </a:p>
        </p:txBody>
      </p:sp>
      <p:sp>
        <p:nvSpPr>
          <p:cNvPr id="10" name="Text 8"/>
          <p:cNvSpPr txBox="1"/>
          <p:nvPr/>
        </p:nvSpPr>
        <p:spPr>
          <a:xfrm>
            <a:off x="10990800" y="2883600"/>
            <a:ext cx="5328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buNone/>
            </a:pPr>
            <a:r>
              <a:rPr lang="en-US" sz="1800" dirty="0">
                <a:solidFill>
                  <a:srgbClr val="101828"/>
                </a:solidFill>
              </a:rPr>
              <a:t>07</a:t>
            </a:r>
            <a:endParaRPr lang="en-US" sz="1800" dirty="0"/>
          </a:p>
        </p:txBody>
      </p:sp>
      <p:sp>
        <p:nvSpPr>
          <p:cNvPr id="11" name="Text 9"/>
          <p:cNvSpPr txBox="1"/>
          <p:nvPr/>
        </p:nvSpPr>
        <p:spPr>
          <a:xfrm>
            <a:off x="4982400" y="3495600"/>
            <a:ext cx="60084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01828"/>
                </a:solidFill>
              </a:rPr>
              <a:t>Introduction to the Digital Divide</a:t>
            </a:r>
            <a:endParaRPr lang="en-US" sz="1800" dirty="0"/>
          </a:p>
        </p:txBody>
      </p:sp>
      <p:sp>
        <p:nvSpPr>
          <p:cNvPr id="12" name="Text 10"/>
          <p:cNvSpPr txBox="1"/>
          <p:nvPr/>
        </p:nvSpPr>
        <p:spPr>
          <a:xfrm>
            <a:off x="10990800" y="3495600"/>
            <a:ext cx="5328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buNone/>
            </a:pPr>
            <a:r>
              <a:rPr lang="en-US" sz="1800" dirty="0">
                <a:solidFill>
                  <a:srgbClr val="101828"/>
                </a:solidFill>
              </a:rPr>
              <a:t>08</a:t>
            </a:r>
            <a:endParaRPr lang="en-US" sz="1800" dirty="0"/>
          </a:p>
        </p:txBody>
      </p:sp>
      <p:sp>
        <p:nvSpPr>
          <p:cNvPr id="13" name="Text 11"/>
          <p:cNvSpPr txBox="1"/>
          <p:nvPr/>
        </p:nvSpPr>
        <p:spPr>
          <a:xfrm>
            <a:off x="4982400" y="4107600"/>
            <a:ext cx="60084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01828"/>
                </a:solidFill>
              </a:rPr>
              <a:t>Making Digital Services Affordable</a:t>
            </a:r>
            <a:endParaRPr lang="en-US" sz="1800" dirty="0"/>
          </a:p>
        </p:txBody>
      </p:sp>
      <p:sp>
        <p:nvSpPr>
          <p:cNvPr id="14" name="Text 12"/>
          <p:cNvSpPr txBox="1"/>
          <p:nvPr/>
        </p:nvSpPr>
        <p:spPr>
          <a:xfrm>
            <a:off x="10990800" y="4107600"/>
            <a:ext cx="5328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buNone/>
            </a:pPr>
            <a:r>
              <a:rPr lang="en-US" sz="1800" dirty="0">
                <a:solidFill>
                  <a:srgbClr val="101828"/>
                </a:solidFill>
              </a:rPr>
              <a:t>09</a:t>
            </a:r>
            <a:endParaRPr lang="en-US" sz="1800" dirty="0"/>
          </a:p>
        </p:txBody>
      </p:sp>
      <p:sp>
        <p:nvSpPr>
          <p:cNvPr id="15" name="Text 13"/>
          <p:cNvSpPr txBox="1"/>
          <p:nvPr/>
        </p:nvSpPr>
        <p:spPr>
          <a:xfrm>
            <a:off x="4982400" y="4719600"/>
            <a:ext cx="60084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01828"/>
                </a:solidFill>
              </a:rPr>
              <a:t>Policy Recommendations</a:t>
            </a:r>
            <a:endParaRPr lang="en-US" sz="1800" dirty="0"/>
          </a:p>
        </p:txBody>
      </p:sp>
      <p:sp>
        <p:nvSpPr>
          <p:cNvPr id="16" name="Text 14"/>
          <p:cNvSpPr txBox="1"/>
          <p:nvPr/>
        </p:nvSpPr>
        <p:spPr>
          <a:xfrm>
            <a:off x="10990800" y="4719600"/>
            <a:ext cx="5328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buNone/>
            </a:pPr>
            <a:r>
              <a:rPr lang="en-US" sz="1800" dirty="0">
                <a:solidFill>
                  <a:srgbClr val="101828"/>
                </a:solidFill>
              </a:rPr>
              <a:t>10</a:t>
            </a:r>
            <a:endParaRPr lang="en-US" sz="18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112644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0" y="914400"/>
            <a:ext cx="4435200" cy="1080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000" b="1" dirty="0">
                <a:solidFill>
                  <a:srgbClr val="FFFFFF"/>
                </a:solidFill>
              </a:rPr>
              <a:t>Table of Contents</a:t>
            </a:r>
            <a:endParaRPr lang="en-US" sz="3000" dirty="0"/>
          </a:p>
        </p:txBody>
      </p:sp>
      <p:sp>
        <p:nvSpPr>
          <p:cNvPr id="3" name="Text 1"/>
          <p:cNvSpPr txBox="1"/>
          <p:nvPr/>
        </p:nvSpPr>
        <p:spPr>
          <a:xfrm>
            <a:off x="4982400" y="1047600"/>
            <a:ext cx="60084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01828"/>
                </a:solidFill>
              </a:rPr>
              <a:t>Impact of Gender Inequality</a:t>
            </a:r>
            <a:endParaRPr lang="en-US" sz="1800" dirty="0"/>
          </a:p>
        </p:txBody>
      </p:sp>
      <p:sp>
        <p:nvSpPr>
          <p:cNvPr id="4" name="Text 2"/>
          <p:cNvSpPr txBox="1"/>
          <p:nvPr/>
        </p:nvSpPr>
        <p:spPr>
          <a:xfrm>
            <a:off x="10990800" y="1047600"/>
            <a:ext cx="5328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buNone/>
            </a:pPr>
            <a:r>
              <a:rPr lang="en-US" sz="1800" dirty="0">
                <a:solidFill>
                  <a:srgbClr val="101828"/>
                </a:solidFill>
              </a:rPr>
              <a:t>11</a:t>
            </a:r>
            <a:endParaRPr lang="en-US" sz="1800" dirty="0"/>
          </a:p>
        </p:txBody>
      </p:sp>
      <p:sp>
        <p:nvSpPr>
          <p:cNvPr id="5" name="Text 3"/>
          <p:cNvSpPr txBox="1"/>
          <p:nvPr/>
        </p:nvSpPr>
        <p:spPr>
          <a:xfrm>
            <a:off x="4982400" y="1659600"/>
            <a:ext cx="60084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01828"/>
                </a:solidFill>
              </a:rPr>
              <a:t>Conclusion and Call to Action</a:t>
            </a:r>
            <a:endParaRPr lang="en-US" sz="1800" dirty="0"/>
          </a:p>
        </p:txBody>
      </p:sp>
      <p:sp>
        <p:nvSpPr>
          <p:cNvPr id="6" name="Text 4"/>
          <p:cNvSpPr txBox="1"/>
          <p:nvPr/>
        </p:nvSpPr>
        <p:spPr>
          <a:xfrm>
            <a:off x="10990800" y="1659600"/>
            <a:ext cx="5328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buNone/>
            </a:pPr>
            <a:r>
              <a:rPr lang="en-US" sz="1800" dirty="0">
                <a:solidFill>
                  <a:srgbClr val="101828"/>
                </a:solidFill>
              </a:rPr>
              <a:t>12</a:t>
            </a:r>
            <a:endParaRPr lang="en-US" sz="1800" dirty="0"/>
          </a:p>
        </p:txBody>
      </p:sp>
      <p:sp>
        <p:nvSpPr>
          <p:cNvPr id="7" name="Text 5"/>
          <p:cNvSpPr txBox="1"/>
          <p:nvPr/>
        </p:nvSpPr>
        <p:spPr>
          <a:xfrm>
            <a:off x="4982400" y="2271600"/>
            <a:ext cx="60084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01828"/>
                </a:solidFill>
              </a:rPr>
              <a:t>Addressing Gender Inequality in the Digital Space</a:t>
            </a:r>
            <a:endParaRPr lang="en-US" sz="1800" dirty="0"/>
          </a:p>
        </p:txBody>
      </p:sp>
      <p:sp>
        <p:nvSpPr>
          <p:cNvPr id="8" name="Text 6"/>
          <p:cNvSpPr txBox="1"/>
          <p:nvPr/>
        </p:nvSpPr>
        <p:spPr>
          <a:xfrm>
            <a:off x="10990800" y="2271600"/>
            <a:ext cx="5328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buNone/>
            </a:pPr>
            <a:r>
              <a:rPr lang="en-US" sz="1800" dirty="0">
                <a:solidFill>
                  <a:srgbClr val="101828"/>
                </a:solidFill>
              </a:rPr>
              <a:t>13</a:t>
            </a:r>
            <a:endParaRPr lang="en-US" sz="18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112644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l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4982400" y="0"/>
            <a:ext cx="6444000" cy="117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2400" b="1" dirty="0">
                <a:solidFill>
                  <a:srgbClr val="101828"/>
                </a:solidFill>
              </a:rPr>
              <a:t>Infrastructure Challenges</a:t>
            </a:r>
            <a:endParaRPr lang="en-US" sz="2400" dirty="0"/>
          </a:p>
        </p:txBody>
      </p:sp>
      <p:sp>
        <p:nvSpPr>
          <p:cNvPr id="3" name="Text 3"/>
          <p:cNvSpPr/>
          <p:nvPr>
            <p:ph idx="104" type="body" hasCustomPrompt="1"/>
          </p:nvPr>
        </p:nvSpPr>
        <p:spPr>
          <a:xfrm>
            <a:off x="4982400" y="1573200"/>
            <a:ext cx="6663600" cy="474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Access to high-speed internet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Costly infrastructure in remote areas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Limited fiber optic coverage in rural regions</a:t>
            </a:r>
            <a:endParaRPr lang="en-US" sz="1600" dirty="0"/>
          </a:p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Rural vs. urban disparities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Urban areas have better internet access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Rural regions lack high-speed connectivity</a:t>
            </a:r>
            <a:endParaRPr lang="en-US" sz="1600" dirty="0"/>
          </a:p>
        </p:txBody>
      </p:sp>
      <p:pic>
        <p:nvPicPr>
          <p:cNvPr id="4" name="Image 0" descr="https://images.pexels.com/photos/12173501/pexels-photo-12173501.jpeg?auto=compress&amp;cs=tinysrgb&amp;fit=crop&amp;w=438&amp;h=675">    </p:cNvPr>
          <p:cNvPicPr>
            <a:picLocks noChangeAspect="1"/>
          </p:cNvPicPr>
          <p:nvPr/>
        </p:nvPicPr>
        <p:blipFill>
          <a:blip r:embed="rId1"/>
          <a:srcRect l="167" r="167" t="0" b="0"/>
          <a:stretch/>
        </p:blipFill>
        <p:spPr>
          <a:xfrm>
            <a:off x="0" y="0"/>
            <a:ext cx="44352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8060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4982400" y="0"/>
            <a:ext cx="6444000" cy="117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2400" b="1" dirty="0">
                <a:solidFill>
                  <a:srgbClr val="101828"/>
                </a:solidFill>
              </a:rPr>
              <a:t>Policy Pitfalls</a:t>
            </a:r>
            <a:endParaRPr lang="en-US" sz="2400" dirty="0"/>
          </a:p>
        </p:txBody>
      </p:sp>
      <p:sp>
        <p:nvSpPr>
          <p:cNvPr id="3" name="Text 3"/>
          <p:cNvSpPr/>
          <p:nvPr>
            <p:ph idx="104" type="body" hasCustomPrompt="1"/>
          </p:nvPr>
        </p:nvSpPr>
        <p:spPr>
          <a:xfrm>
            <a:off x="4982400" y="1573200"/>
            <a:ext cx="6663600" cy="474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Shortcomings of current digital policies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Restrictive regulations limit innovation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Lack of enforcement on data privacy laws</a:t>
            </a:r>
            <a:endParaRPr lang="en-US" sz="1600" dirty="0"/>
          </a:p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Examples of failed initiatives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National internet shutdowns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Ineffective digital inclusion programs</a:t>
            </a:r>
            <a:endParaRPr lang="en-US" sz="1600" dirty="0"/>
          </a:p>
        </p:txBody>
      </p:sp>
      <p:pic>
        <p:nvPicPr>
          <p:cNvPr id="4" name="Image 0" descr="https://images.pexels.com/photos/7735630/pexels-photo-7735630.jpeg?auto=compress&amp;cs=tinysrgb&amp;fit=crop&amp;w=438&amp;h=675">    </p:cNvPr>
          <p:cNvPicPr>
            <a:picLocks noChangeAspect="1"/>
          </p:cNvPicPr>
          <p:nvPr/>
        </p:nvPicPr>
        <p:blipFill>
          <a:blip r:embed="rId1"/>
          <a:srcRect l="167" r="167" t="0" b="0"/>
          <a:stretch/>
        </p:blipFill>
        <p:spPr>
          <a:xfrm>
            <a:off x="0" y="0"/>
            <a:ext cx="44352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8060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4982400" y="0"/>
            <a:ext cx="6444000" cy="117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2400" b="1" dirty="0">
                <a:solidFill>
                  <a:srgbClr val="101828"/>
                </a:solidFill>
              </a:rPr>
              <a:t>Strategies to Overcome Infrastructure Challenges</a:t>
            </a:r>
            <a:endParaRPr lang="en-US" sz="2400" dirty="0"/>
          </a:p>
        </p:txBody>
      </p:sp>
      <p:sp>
        <p:nvSpPr>
          <p:cNvPr id="3" name="Text 3"/>
          <p:cNvSpPr/>
          <p:nvPr>
            <p:ph idx="104" type="body" hasCustomPrompt="1"/>
          </p:nvPr>
        </p:nvSpPr>
        <p:spPr>
          <a:xfrm>
            <a:off x="4982400" y="1573200"/>
            <a:ext cx="6663600" cy="474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Innovative infrastructure development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Leveraging satellite technology for remote connectivity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Implementing 5G networks for faster access</a:t>
            </a:r>
            <a:endParaRPr lang="en-US" sz="1600" dirty="0"/>
          </a:p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Public-private partnerships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Collaborating with tech companies for network expansion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Government and telecom companies working together</a:t>
            </a:r>
            <a:endParaRPr lang="en-US" sz="1600" dirty="0"/>
          </a:p>
        </p:txBody>
      </p:sp>
      <p:pic>
        <p:nvPicPr>
          <p:cNvPr id="4" name="Image 0" descr="https://images.pexels.com/photos/12018969/pexels-photo-12018969.jpeg?auto=compress&amp;cs=tinysrgb&amp;fit=crop&amp;w=438&amp;h=675">    </p:cNvPr>
          <p:cNvPicPr>
            <a:picLocks noChangeAspect="1"/>
          </p:cNvPicPr>
          <p:nvPr/>
        </p:nvPicPr>
        <p:blipFill>
          <a:blip r:embed="rId1"/>
          <a:srcRect l="167" r="167" t="0" b="0"/>
          <a:stretch/>
        </p:blipFill>
        <p:spPr>
          <a:xfrm>
            <a:off x="0" y="0"/>
            <a:ext cx="44352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8060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4982400" y="0"/>
            <a:ext cx="6444000" cy="117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2400" b="1" dirty="0">
                <a:solidFill>
                  <a:srgbClr val="101828"/>
                </a:solidFill>
              </a:rPr>
              <a:t>Affordability of Digital Services</a:t>
            </a:r>
            <a:endParaRPr lang="en-US" sz="2400" dirty="0"/>
          </a:p>
        </p:txBody>
      </p:sp>
      <p:sp>
        <p:nvSpPr>
          <p:cNvPr id="3" name="Text 3"/>
          <p:cNvSpPr/>
          <p:nvPr>
            <p:ph idx="104" type="body" hasCustomPrompt="1"/>
          </p:nvPr>
        </p:nvSpPr>
        <p:spPr>
          <a:xfrm>
            <a:off x="4982400" y="1573200"/>
            <a:ext cx="6663600" cy="474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Cost of internet access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Device costs can hinder internet access for many.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Data plan charges can be a barrier to connectivity.</a:t>
            </a:r>
            <a:endParaRPr lang="en-US" sz="1600" dirty="0"/>
          </a:p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Economic barriers to technology adoption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High internet subscription fees limit technology adoption.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Affordability challenges hinder widespread technology access.</a:t>
            </a:r>
            <a:endParaRPr lang="en-US" sz="1600" dirty="0"/>
          </a:p>
        </p:txBody>
      </p:sp>
      <p:pic>
        <p:nvPicPr>
          <p:cNvPr id="4" name="Image 0" descr="https://images.pexels.com/photos/11382339/pexels-photo-11382339.jpeg?auto=compress&amp;cs=tinysrgb&amp;fit=crop&amp;w=438&amp;h=675">    </p:cNvPr>
          <p:cNvPicPr>
            <a:picLocks noChangeAspect="1"/>
          </p:cNvPicPr>
          <p:nvPr/>
        </p:nvPicPr>
        <p:blipFill>
          <a:blip r:embed="rId1"/>
          <a:srcRect l="167" r="167" t="0" b="0"/>
          <a:stretch/>
        </p:blipFill>
        <p:spPr>
          <a:xfrm>
            <a:off x="0" y="0"/>
            <a:ext cx="44352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8060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4982400" y="0"/>
            <a:ext cx="6444000" cy="117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2400" b="1" dirty="0">
                <a:solidFill>
                  <a:srgbClr val="101828"/>
                </a:solidFill>
              </a:rPr>
              <a:t>Introduction to the Digital Divide</a:t>
            </a:r>
            <a:endParaRPr lang="en-US" sz="2400" dirty="0"/>
          </a:p>
        </p:txBody>
      </p:sp>
      <p:sp>
        <p:nvSpPr>
          <p:cNvPr id="3" name="Text 3"/>
          <p:cNvSpPr/>
          <p:nvPr>
            <p:ph idx="104" type="body" hasCustomPrompt="1"/>
          </p:nvPr>
        </p:nvSpPr>
        <p:spPr>
          <a:xfrm>
            <a:off x="4982400" y="1573200"/>
            <a:ext cx="6663600" cy="474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Definition and scope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Digital gap explanation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Extent of global technology disparity</a:t>
            </a:r>
            <a:endParaRPr lang="en-US" sz="1600" dirty="0"/>
          </a:p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Global vs. local perspectives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Disparity comparison worldwide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Local challenges vs. international issues</a:t>
            </a:r>
            <a:endParaRPr lang="en-US" sz="1600" dirty="0"/>
          </a:p>
        </p:txBody>
      </p:sp>
      <p:pic>
        <p:nvPicPr>
          <p:cNvPr id="4" name="Image 0" descr="https://images.pexels.com/photos/10675997/pexels-photo-10675997.jpeg?auto=compress&amp;cs=tinysrgb&amp;fit=crop&amp;w=438&amp;h=675">    </p:cNvPr>
          <p:cNvPicPr>
            <a:picLocks noChangeAspect="1"/>
          </p:cNvPicPr>
          <p:nvPr/>
        </p:nvPicPr>
        <p:blipFill>
          <a:blip r:embed="rId1"/>
          <a:srcRect l="167" r="167" t="0" b="0"/>
          <a:stretch/>
        </p:blipFill>
        <p:spPr>
          <a:xfrm>
            <a:off x="0" y="0"/>
            <a:ext cx="44352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8060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4982400" y="0"/>
            <a:ext cx="6444000" cy="117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2400" b="1" dirty="0">
                <a:solidFill>
                  <a:srgbClr val="101828"/>
                </a:solidFill>
              </a:rPr>
              <a:t>Making Digital Services Affordable</a:t>
            </a:r>
            <a:endParaRPr lang="en-US" sz="2400" dirty="0"/>
          </a:p>
        </p:txBody>
      </p:sp>
      <p:sp>
        <p:nvSpPr>
          <p:cNvPr id="3" name="Text 3"/>
          <p:cNvSpPr/>
          <p:nvPr>
            <p:ph idx="104" type="body" hasCustomPrompt="1"/>
          </p:nvPr>
        </p:nvSpPr>
        <p:spPr>
          <a:xfrm>
            <a:off x="4982400" y="1573200"/>
            <a:ext cx="6663600" cy="474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Subsidies and financial assistance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Financial aid for low-income individuals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Reduced costs for internet services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Government support for affordable devices</a:t>
            </a:r>
            <a:endParaRPr lang="en-US" sz="1600" dirty="0"/>
          </a:p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Community-based solutions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Local initiatives for digital inclusion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Collaborative efforts to bridge the divide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Community centers providing access and training</a:t>
            </a:r>
            <a:endParaRPr lang="en-US" sz="1600" dirty="0"/>
          </a:p>
        </p:txBody>
      </p:sp>
      <p:pic>
        <p:nvPicPr>
          <p:cNvPr id="4" name="Image 0" descr="https://images.pexels.com/photos/3758105/pexels-photo-3758105.jpeg?auto=compress&amp;cs=tinysrgb&amp;fit=crop&amp;w=438&amp;h=675">    </p:cNvPr>
          <p:cNvPicPr>
            <a:picLocks noChangeAspect="1"/>
          </p:cNvPicPr>
          <p:nvPr/>
        </p:nvPicPr>
        <p:blipFill>
          <a:blip r:embed="rId1"/>
          <a:srcRect l="167" r="167" t="0" b="0"/>
          <a:stretch/>
        </p:blipFill>
        <p:spPr>
          <a:xfrm>
            <a:off x="0" y="0"/>
            <a:ext cx="44352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8060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FigTree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FigTree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SlideSpeak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Bridging the Digital Divide</dc:title>
  <dc:subject>Bridging the Digital Divide</dc:subject>
  <dc:creator>SlideSpeak</dc:creator>
  <cp:lastModifiedBy>SlideSpeak</cp:lastModifiedBy>
  <cp:revision>1</cp:revision>
  <dcterms:created xsi:type="dcterms:W3CDTF">2024-02-08T17:33:53Z</dcterms:created>
  <dcterms:modified xsi:type="dcterms:W3CDTF">2024-02-08T17:33:53Z</dcterms:modified>
</cp:coreProperties>
</file>