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jpeg"/><Relationship Id="rId2" Type="http://schemas.openxmlformats.org/officeDocument/2006/relationships/image" Target="../media/image-1002-2.png"/><Relationship Id="rId3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3-1.png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4-1.png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5-1.png"/><Relationship Id="rId2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6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COVER">
    <p:bg>
      <p:bgPr>
        <a:solidFill>
          <a:srgbClr val="1570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images.pexels.com/photos/4386323/pexels-photo-4386323.jpeg?auto=compress&amp;cs=tinysrgb&amp;fit=crop&amp;w=1200&amp;h=675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01828">
              <a:alpha val="50000"/>
            </a:srgbClr>
          </a:solidFill>
          <a:ln/>
        </p:spPr>
      </p:sp>
      <p:sp>
        <p:nvSpPr>
          <p:cNvPr id="4" name="Text 1"/>
          <p:cNvSpPr/>
          <p:nvPr>
            <p:ph idx="102" type="title" hasCustomPrompt="1"/>
          </p:nvPr>
        </p:nvSpPr>
        <p:spPr>
          <a:xfrm>
            <a:off x="822960" y="0"/>
            <a:ext cx="6096000" cy="5328666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800" b="1" dirty="0">
                <a:solidFill>
                  <a:srgbClr val="FFFFFF"/>
                </a:solidFill>
              </a:defRPr>
            </a:lvl1pPr>
          </a:lstStyle>
          <a:p>
            <a:pPr algn="l" indent="0" marL="0">
              <a:buNone/>
            </a:pPr>
            <a:endParaRPr lang="en-US" sz="4800" dirty="0"/>
          </a:p>
        </p:txBody>
      </p:sp>
      <p:sp>
        <p:nvSpPr>
          <p:cNvPr id="5" name="Shape 1"/>
          <p:cNvSpPr/>
          <p:nvPr/>
        </p:nvSpPr>
        <p:spPr>
          <a:xfrm>
            <a:off x="944880" y="5520690"/>
            <a:ext cx="10546080" cy="0"/>
          </a:xfrm>
          <a:prstGeom prst="line">
            <a:avLst/>
          </a:prstGeom>
          <a:noFill/>
          <a:ln w="12700">
            <a:solidFill>
              <a:srgbClr val="FFFFFF"/>
            </a:solidFill>
            <a:prstDash val="solid"/>
          </a:ln>
        </p:spPr>
      </p:sp>
      <p:sp>
        <p:nvSpPr>
          <p:cNvPr id="6" name="Text 2"/>
          <p:cNvSpPr/>
          <p:nvPr>
            <p:ph idx="104" type="body" hasCustomPrompt="1"/>
          </p:nvPr>
        </p:nvSpPr>
        <p:spPr>
          <a:xfrm>
            <a:off x="853440" y="5966460"/>
            <a:ext cx="6096000" cy="13716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600" b="1" dirty="0">
                <a:solidFill>
                  <a:srgbClr val="FFFFFF"/>
                </a:solidFill>
              </a:defRPr>
            </a:lvl1pPr>
          </a:lstStyle>
          <a:p>
            <a:pPr algn="l" indent="0" marL="0">
              <a:buNone/>
            </a:pPr>
            <a:endParaRPr lang="en-US" sz="1600" dirty="0"/>
          </a:p>
        </p:txBody>
      </p:sp>
      <p:pic>
        <p:nvPicPr>
          <p:cNvPr id="7" name="Image 1" descr="/usr/src/app/assets/slidespeak-logo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400" y="136800"/>
            <a:ext cx="1432800" cy="381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86800" y="6318000"/>
            <a:ext cx="64296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 / Bridging the Digital Divide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0" y="0"/>
            <a:ext cx="4435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24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2400" dirty="0"/>
          </a:p>
        </p:txBody>
      </p:sp>
      <p:sp>
        <p:nvSpPr>
          <p:cNvPr id="5" name="Shape 2"/>
          <p:cNvSpPr/>
          <p:nvPr/>
        </p:nvSpPr>
        <p:spPr>
          <a:xfrm>
            <a:off x="5086800" y="1270800"/>
            <a:ext cx="6559200" cy="0"/>
          </a:xfrm>
          <a:prstGeom prst="line">
            <a:avLst/>
          </a:prstGeom>
          <a:noFill/>
          <a:ln w="25400">
            <a:solidFill>
              <a:srgbClr val="EAECF0"/>
            </a:solidFill>
            <a:prstDash val="solid"/>
          </a:ln>
        </p:spPr>
      </p:sp>
      <p:sp>
        <p:nvSpPr>
          <p:cNvPr id="6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>
            <a:lvl1pPr indent="0" marL="0">
              <a:buNone/>
              <a:defRPr lang="en-US" sz="1600" dirty="0">
                <a:solidFill>
                  <a:srgbClr val="101828"/>
                </a:solidFill>
              </a:defRPr>
            </a:lvl1pPr>
          </a:lstStyle>
          <a:p>
            <a:pPr indent="0" marL="0">
              <a:buNone/>
            </a:pPr>
            <a:endParaRPr lang="en-US" sz="1600" dirty="0"/>
          </a:p>
        </p:txBody>
      </p:sp>
      <p:pic>
        <p:nvPicPr>
          <p:cNvPr id="7" name="Image 0" descr="/usr/src/app/assets/slidespeak-logo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4400" y="136800"/>
            <a:ext cx="1432800" cy="3816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COLUMN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6094800"/>
            <a:ext cx="12192000" cy="7632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3" name="Text 1"/>
          <p:cNvSpPr/>
          <p:nvPr/>
        </p:nvSpPr>
        <p:spPr>
          <a:xfrm>
            <a:off x="306000" y="6318000"/>
            <a:ext cx="111132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800" dirty="0">
                <a:solidFill>
                  <a:srgbClr val="84CAFF"/>
                </a:solidFill>
              </a:rPr>
              <a:t>Bridging the Digital Divide / </a:t>
            </a:r>
            <a:endParaRPr lang="en-US" sz="800" dirty="0"/>
          </a:p>
        </p:txBody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30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3000" dirty="0"/>
          </a:p>
        </p:txBody>
      </p:sp>
      <p:pic>
        <p:nvPicPr>
          <p:cNvPr id="5" name="Image 0" descr="/usr/src/app/assets/slidespeak-logo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4400" y="136800"/>
            <a:ext cx="1432800" cy="3816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BLOCK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27200" y="6318000"/>
            <a:ext cx="64296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 / Bridging the Digital Divide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7740000" y="0"/>
            <a:ext cx="4453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6696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24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2400" dirty="0"/>
          </a:p>
        </p:txBody>
      </p:sp>
      <p:sp>
        <p:nvSpPr>
          <p:cNvPr id="5" name="Shape 2"/>
          <p:cNvSpPr/>
          <p:nvPr/>
        </p:nvSpPr>
        <p:spPr>
          <a:xfrm>
            <a:off x="766800" y="1270800"/>
            <a:ext cx="6346800" cy="0"/>
          </a:xfrm>
          <a:prstGeom prst="line">
            <a:avLst/>
          </a:prstGeom>
          <a:noFill/>
          <a:ln w="25400">
            <a:solidFill>
              <a:srgbClr val="EAECF0"/>
            </a:solidFill>
            <a:prstDash val="solid"/>
          </a:ln>
        </p:spPr>
      </p:sp>
      <p:pic>
        <p:nvPicPr>
          <p:cNvPr id="6" name="Image 0" descr="/usr/src/app/assets/slidespeak-logo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4400" y="136800"/>
            <a:ext cx="1432800" cy="3816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46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1005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TABLE_OF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06000" y="6318000"/>
            <a:ext cx="111132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Bridging the Digital Divide / 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0" y="0"/>
            <a:ext cx="4435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0" y="914400"/>
            <a:ext cx="4435200" cy="10800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ctr" indent="0" marL="0">
              <a:buNone/>
              <a:defRPr lang="en-US" sz="3000" b="1" dirty="0">
                <a:solidFill>
                  <a:srgbClr val="FFFFFF"/>
                </a:solidFill>
              </a:defRPr>
            </a:lvl1pPr>
          </a:lstStyle>
          <a:p>
            <a:pPr algn="ctr" indent="0" marL="0">
              <a:buNone/>
            </a:pPr>
            <a:endParaRPr lang="en-US" sz="3000" dirty="0"/>
          </a:p>
        </p:txBody>
      </p:sp>
      <p:pic>
        <p:nvPicPr>
          <p:cNvPr id="5" name="Image 0" descr="/usr/src/app/assets/slidespeak-logo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14400" y="136800"/>
            <a:ext cx="1432800" cy="3816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1006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image" Target="../media/image-8-2.png"/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/>
          <p:nvPr>
            <p:ph idx="102" type="title" hasCustomPrompt="1"/>
          </p:nvPr>
        </p:nvSpPr>
        <p:spPr>
          <a:xfrm>
            <a:off x="822960" y="0"/>
            <a:ext cx="6096000" cy="5328666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4800" b="1" dirty="0">
                <a:solidFill>
                  <a:srgbClr val="FFFFFF"/>
                </a:solidFill>
              </a:rPr>
              <a:t>Bridging the Digital Divide</a:t>
            </a:r>
            <a:endParaRPr lang="en-US" sz="4800" dirty="0"/>
          </a:p>
        </p:txBody>
      </p:sp>
      <p:sp>
        <p:nvSpPr>
          <p:cNvPr id="3" name="Text 2"/>
          <p:cNvSpPr/>
          <p:nvPr>
            <p:ph idx="104" type="body" hasCustomPrompt="1"/>
          </p:nvPr>
        </p:nvSpPr>
        <p:spPr>
          <a:xfrm>
            <a:off x="853440" y="5966460"/>
            <a:ext cx="6096000" cy="13716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600" b="1" dirty="0">
                <a:solidFill>
                  <a:srgbClr val="FFFFFF"/>
                </a:solidFill>
              </a:rPr>
              <a:t>Understanding Infrastructure, Affordability, and Gender Inequality Challenges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0" y="914400"/>
            <a:ext cx="4435200" cy="1080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000" b="1" dirty="0">
                <a:solidFill>
                  <a:srgbClr val="FFFFFF"/>
                </a:solidFill>
              </a:rPr>
              <a:t>Table of Contents</a:t>
            </a:r>
            <a:endParaRPr lang="en-US" sz="3000" dirty="0"/>
          </a:p>
        </p:txBody>
      </p:sp>
      <p:sp>
        <p:nvSpPr>
          <p:cNvPr id="3" name="Text 1"/>
          <p:cNvSpPr txBox="1"/>
          <p:nvPr/>
        </p:nvSpPr>
        <p:spPr>
          <a:xfrm>
            <a:off x="4982400" y="1047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Gender Inequality in the Digital World</a:t>
            </a:r>
            <a:endParaRPr lang="en-US" sz="1800" dirty="0"/>
          </a:p>
        </p:txBody>
      </p:sp>
      <p:sp>
        <p:nvSpPr>
          <p:cNvPr id="4" name="Text 2"/>
          <p:cNvSpPr txBox="1"/>
          <p:nvPr/>
        </p:nvSpPr>
        <p:spPr>
          <a:xfrm>
            <a:off x="10990800" y="1047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03</a:t>
            </a:r>
            <a:endParaRPr lang="en-US" sz="1800" dirty="0"/>
          </a:p>
        </p:txBody>
      </p:sp>
      <p:sp>
        <p:nvSpPr>
          <p:cNvPr id="5" name="Text 3"/>
          <p:cNvSpPr txBox="1"/>
          <p:nvPr/>
        </p:nvSpPr>
        <p:spPr>
          <a:xfrm>
            <a:off x="4982400" y="1659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Infrastructure Challenges</a:t>
            </a:r>
            <a:endParaRPr lang="en-US" sz="1800" dirty="0"/>
          </a:p>
        </p:txBody>
      </p:sp>
      <p:sp>
        <p:nvSpPr>
          <p:cNvPr id="6" name="Text 4"/>
          <p:cNvSpPr txBox="1"/>
          <p:nvPr/>
        </p:nvSpPr>
        <p:spPr>
          <a:xfrm>
            <a:off x="10990800" y="1659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04</a:t>
            </a:r>
            <a:endParaRPr lang="en-US" sz="1800" dirty="0"/>
          </a:p>
        </p:txBody>
      </p:sp>
      <p:sp>
        <p:nvSpPr>
          <p:cNvPr id="7" name="Text 5"/>
          <p:cNvSpPr txBox="1"/>
          <p:nvPr/>
        </p:nvSpPr>
        <p:spPr>
          <a:xfrm>
            <a:off x="4982400" y="2271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Policy Pitfalls and Solutions</a:t>
            </a:r>
            <a:endParaRPr lang="en-US" sz="1800" dirty="0"/>
          </a:p>
        </p:txBody>
      </p:sp>
      <p:sp>
        <p:nvSpPr>
          <p:cNvPr id="8" name="Text 6"/>
          <p:cNvSpPr txBox="1"/>
          <p:nvPr/>
        </p:nvSpPr>
        <p:spPr>
          <a:xfrm>
            <a:off x="10990800" y="2271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05</a:t>
            </a:r>
            <a:endParaRPr lang="en-US" sz="1800" dirty="0"/>
          </a:p>
        </p:txBody>
      </p:sp>
      <p:sp>
        <p:nvSpPr>
          <p:cNvPr id="9" name="Text 7"/>
          <p:cNvSpPr txBox="1"/>
          <p:nvPr/>
        </p:nvSpPr>
        <p:spPr>
          <a:xfrm>
            <a:off x="4982400" y="2883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Introduction to the Digital Divide</a:t>
            </a:r>
            <a:endParaRPr lang="en-US" sz="1800" dirty="0"/>
          </a:p>
        </p:txBody>
      </p:sp>
      <p:sp>
        <p:nvSpPr>
          <p:cNvPr id="10" name="Text 8"/>
          <p:cNvSpPr txBox="1"/>
          <p:nvPr/>
        </p:nvSpPr>
        <p:spPr>
          <a:xfrm>
            <a:off x="10990800" y="2883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06</a:t>
            </a:r>
            <a:endParaRPr lang="en-US" sz="1800" dirty="0"/>
          </a:p>
        </p:txBody>
      </p:sp>
      <p:sp>
        <p:nvSpPr>
          <p:cNvPr id="11" name="Text 9"/>
          <p:cNvSpPr txBox="1"/>
          <p:nvPr/>
        </p:nvSpPr>
        <p:spPr>
          <a:xfrm>
            <a:off x="4982400" y="3495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Affordability Issues</a:t>
            </a:r>
            <a:endParaRPr lang="en-US" sz="1800" dirty="0"/>
          </a:p>
        </p:txBody>
      </p:sp>
      <p:sp>
        <p:nvSpPr>
          <p:cNvPr id="12" name="Text 10"/>
          <p:cNvSpPr txBox="1"/>
          <p:nvPr/>
        </p:nvSpPr>
        <p:spPr>
          <a:xfrm>
            <a:off x="10990800" y="3495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07</a:t>
            </a:r>
            <a:endParaRPr lang="en-US" sz="1800" dirty="0"/>
          </a:p>
        </p:txBody>
      </p:sp>
      <p:sp>
        <p:nvSpPr>
          <p:cNvPr id="13" name="Text 11"/>
          <p:cNvSpPr txBox="1"/>
          <p:nvPr/>
        </p:nvSpPr>
        <p:spPr>
          <a:xfrm>
            <a:off x="4982400" y="4107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Conclusion</a:t>
            </a:r>
            <a:endParaRPr lang="en-US" sz="1800" dirty="0"/>
          </a:p>
        </p:txBody>
      </p:sp>
      <p:sp>
        <p:nvSpPr>
          <p:cNvPr id="14" name="Text 12"/>
          <p:cNvSpPr txBox="1"/>
          <p:nvPr/>
        </p:nvSpPr>
        <p:spPr>
          <a:xfrm>
            <a:off x="10990800" y="4107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08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000" b="1" dirty="0">
                <a:solidFill>
                  <a:srgbClr val="101828"/>
                </a:solidFill>
              </a:rPr>
              <a:t>Gender Inequality in the Digital World</a:t>
            </a:r>
            <a:endParaRPr lang="en-US" sz="3000" dirty="0"/>
          </a:p>
        </p:txBody>
      </p:sp>
      <p:sp>
        <p:nvSpPr>
          <p:cNvPr id="3" name="Shape 1"/>
          <p:cNvSpPr/>
          <p:nvPr/>
        </p:nvSpPr>
        <p:spPr>
          <a:xfrm>
            <a:off x="7632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4" name="Text 2"/>
          <p:cNvSpPr/>
          <p:nvPr/>
        </p:nvSpPr>
        <p:spPr>
          <a:xfrm>
            <a:off x="7632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1.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Disparities in Internet Use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Cultural norms limit women's online engagement.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43968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6" name="Text 4"/>
          <p:cNvSpPr/>
          <p:nvPr/>
        </p:nvSpPr>
        <p:spPr>
          <a:xfrm>
            <a:off x="43968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2.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Barriers for Women and Girls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Limited access to training hinders digital inclusion.</a:t>
            </a:r>
            <a:endParaRPr lang="en-US" sz="1800" dirty="0"/>
          </a:p>
        </p:txBody>
      </p:sp>
      <p:sp>
        <p:nvSpPr>
          <p:cNvPr id="7" name="Shape 5"/>
          <p:cNvSpPr/>
          <p:nvPr/>
        </p:nvSpPr>
        <p:spPr>
          <a:xfrm>
            <a:off x="80304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8" name="Text 6"/>
          <p:cNvSpPr/>
          <p:nvPr/>
        </p:nvSpPr>
        <p:spPr>
          <a:xfrm>
            <a:off x="80304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3.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Empowering Through Digital Literacy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Enhancing skills for confident online navigation.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000" b="1" dirty="0">
                <a:solidFill>
                  <a:srgbClr val="101828"/>
                </a:solidFill>
              </a:rPr>
              <a:t>Infrastructure Challenges</a:t>
            </a:r>
            <a:endParaRPr lang="en-US" sz="3000" dirty="0"/>
          </a:p>
        </p:txBody>
      </p:sp>
      <p:sp>
        <p:nvSpPr>
          <p:cNvPr id="3" name="Shape 1"/>
          <p:cNvSpPr/>
          <p:nvPr/>
        </p:nvSpPr>
        <p:spPr>
          <a:xfrm>
            <a:off x="7632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4" name="Text 2"/>
          <p:cNvSpPr/>
          <p:nvPr/>
        </p:nvSpPr>
        <p:spPr>
          <a:xfrm>
            <a:off x="7632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1.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Access to Internet Services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Cost barriers limit access in low-income areas.</a:t>
            </a:r>
            <a:endParaRPr lang="en-US" sz="1800" dirty="0"/>
          </a:p>
          <a:p>
            <a:pPr marL="127000" indent="-127000"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Limited coverage in remote regions hinders connectivity.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43968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6" name="Text 4"/>
          <p:cNvSpPr/>
          <p:nvPr/>
        </p:nvSpPr>
        <p:spPr>
          <a:xfrm>
            <a:off x="43968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2.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Rural vs. Urban Infrastructure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Urban areas have better network infrastructure.</a:t>
            </a:r>
            <a:endParaRPr lang="en-US" sz="1800" dirty="0"/>
          </a:p>
          <a:p>
            <a:pPr marL="127000" indent="-127000"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Rural regions face challenges due to limited resources.</a:t>
            </a:r>
            <a:endParaRPr lang="en-US" sz="1800" dirty="0"/>
          </a:p>
        </p:txBody>
      </p:sp>
      <p:sp>
        <p:nvSpPr>
          <p:cNvPr id="7" name="Shape 5"/>
          <p:cNvSpPr/>
          <p:nvPr/>
        </p:nvSpPr>
        <p:spPr>
          <a:xfrm>
            <a:off x="80304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8" name="Text 6"/>
          <p:cNvSpPr/>
          <p:nvPr/>
        </p:nvSpPr>
        <p:spPr>
          <a:xfrm>
            <a:off x="80304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3.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The Role of Investment in Technology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Investment drives expansion of digital infrastructure.</a:t>
            </a:r>
            <a:endParaRPr lang="en-US" sz="1800" dirty="0"/>
          </a:p>
          <a:p>
            <a:pPr marL="127000" indent="-127000"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Funding boosts accessibility and quality of internet services.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000" b="1" dirty="0">
                <a:solidFill>
                  <a:srgbClr val="101828"/>
                </a:solidFill>
              </a:rPr>
              <a:t>Policy Pitfalls and Solutions</a:t>
            </a:r>
            <a:endParaRPr lang="en-US" sz="3000" dirty="0"/>
          </a:p>
        </p:txBody>
      </p:sp>
      <p:sp>
        <p:nvSpPr>
          <p:cNvPr id="3" name="Shape 1"/>
          <p:cNvSpPr/>
          <p:nvPr/>
        </p:nvSpPr>
        <p:spPr>
          <a:xfrm>
            <a:off x="7632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4" name="Text 2"/>
          <p:cNvSpPr/>
          <p:nvPr/>
        </p:nvSpPr>
        <p:spPr>
          <a:xfrm>
            <a:off x="7632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1.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Limitations of Current Policies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Restrictive government policies hinder universal access</a:t>
            </a:r>
            <a:endParaRPr lang="en-US" sz="1800" dirty="0"/>
          </a:p>
          <a:p>
            <a:pPr marL="127000" indent="-127000"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Limited competition in telecom sector restricts innovation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43968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6" name="Text 4"/>
          <p:cNvSpPr/>
          <p:nvPr/>
        </p:nvSpPr>
        <p:spPr>
          <a:xfrm>
            <a:off x="43968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2.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Case Studies: Successes and Failures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Successful policy: Open and competitive market frameworks</a:t>
            </a:r>
            <a:endParaRPr lang="en-US" sz="1800" dirty="0"/>
          </a:p>
          <a:p>
            <a:pPr marL="127000" indent="-127000"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Failed policy: Lack of clear universal access promotion</a:t>
            </a:r>
            <a:endParaRPr lang="en-US" sz="1800" dirty="0"/>
          </a:p>
        </p:txBody>
      </p:sp>
      <p:sp>
        <p:nvSpPr>
          <p:cNvPr id="7" name="Shape 5"/>
          <p:cNvSpPr/>
          <p:nvPr/>
        </p:nvSpPr>
        <p:spPr>
          <a:xfrm>
            <a:off x="80304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8" name="Text 6"/>
          <p:cNvSpPr/>
          <p:nvPr/>
        </p:nvSpPr>
        <p:spPr>
          <a:xfrm>
            <a:off x="80304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3.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Recommendations for Effective Policy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Supportive policies for infrastructure development</a:t>
            </a:r>
            <a:endParaRPr lang="en-US" sz="1800" dirty="0"/>
          </a:p>
          <a:p>
            <a:pPr marL="127000" indent="-127000"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Encourage public-private partnerships for funding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000" b="1" dirty="0">
                <a:solidFill>
                  <a:srgbClr val="101828"/>
                </a:solidFill>
              </a:rPr>
              <a:t>Introduction to the Digital Divide</a:t>
            </a:r>
            <a:endParaRPr lang="en-US" sz="3000" dirty="0"/>
          </a:p>
        </p:txBody>
      </p:sp>
      <p:sp>
        <p:nvSpPr>
          <p:cNvPr id="3" name="Shape 1"/>
          <p:cNvSpPr/>
          <p:nvPr/>
        </p:nvSpPr>
        <p:spPr>
          <a:xfrm>
            <a:off x="7632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4" name="Text 2"/>
          <p:cNvSpPr/>
          <p:nvPr/>
        </p:nvSpPr>
        <p:spPr>
          <a:xfrm>
            <a:off x="7632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1.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Definition and Scope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Digital disparity challenges, global impact.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43968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6" name="Text 4"/>
          <p:cNvSpPr/>
          <p:nvPr/>
        </p:nvSpPr>
        <p:spPr>
          <a:xfrm>
            <a:off x="43968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2.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Global vs. Local Perspectives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Discrepancies in digital access worldwide and locally.</a:t>
            </a:r>
            <a:endParaRPr lang="en-US" sz="1800" dirty="0"/>
          </a:p>
        </p:txBody>
      </p:sp>
      <p:sp>
        <p:nvSpPr>
          <p:cNvPr id="7" name="Shape 5"/>
          <p:cNvSpPr/>
          <p:nvPr/>
        </p:nvSpPr>
        <p:spPr>
          <a:xfrm>
            <a:off x="80304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8" name="Text 6"/>
          <p:cNvSpPr/>
          <p:nvPr/>
        </p:nvSpPr>
        <p:spPr>
          <a:xfrm>
            <a:off x="80304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3.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Importance of Closing the Gap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Enhancing equality, fostering development through connectivity.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000" b="1" dirty="0">
                <a:solidFill>
                  <a:srgbClr val="101828"/>
                </a:solidFill>
              </a:rPr>
              <a:t>Affordability Issues</a:t>
            </a:r>
            <a:endParaRPr lang="en-US" sz="3000" dirty="0"/>
          </a:p>
        </p:txBody>
      </p:sp>
      <p:sp>
        <p:nvSpPr>
          <p:cNvPr id="3" name="Shape 1"/>
          <p:cNvSpPr/>
          <p:nvPr/>
        </p:nvSpPr>
        <p:spPr>
          <a:xfrm>
            <a:off x="7632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4" name="Text 2"/>
          <p:cNvSpPr/>
          <p:nvPr/>
        </p:nvSpPr>
        <p:spPr>
          <a:xfrm>
            <a:off x="7632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1.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Cost of Internet Service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High costs limit access for low-income individuals.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43968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6" name="Text 4"/>
          <p:cNvSpPr/>
          <p:nvPr/>
        </p:nvSpPr>
        <p:spPr>
          <a:xfrm>
            <a:off x="43968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2.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Income Disparity and Access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Economic gaps hinder technology access for marginalized communities.</a:t>
            </a:r>
            <a:endParaRPr lang="en-US" sz="1800" dirty="0"/>
          </a:p>
        </p:txBody>
      </p:sp>
      <p:sp>
        <p:nvSpPr>
          <p:cNvPr id="7" name="Shape 5"/>
          <p:cNvSpPr/>
          <p:nvPr/>
        </p:nvSpPr>
        <p:spPr>
          <a:xfrm>
            <a:off x="8030400" y="1717200"/>
            <a:ext cx="3370800" cy="3844800"/>
          </a:xfrm>
          <a:prstGeom prst="roundRect">
            <a:avLst>
              <a:gd name="adj" fmla="val 5425"/>
            </a:avLst>
          </a:prstGeom>
          <a:solidFill>
            <a:srgbClr val="F8F9FC"/>
          </a:solidFill>
          <a:ln/>
        </p:spPr>
      </p:sp>
      <p:sp>
        <p:nvSpPr>
          <p:cNvPr id="8" name="Text 6"/>
          <p:cNvSpPr/>
          <p:nvPr/>
        </p:nvSpPr>
        <p:spPr>
          <a:xfrm>
            <a:off x="8030400" y="1717200"/>
            <a:ext cx="3370800" cy="3844800"/>
          </a:xfrm>
          <a:prstGeom prst="rect">
            <a:avLst/>
          </a:prstGeom>
          <a:noFill/>
          <a:ln/>
        </p:spPr>
        <p:txBody>
          <a:bodyPr wrap="square" lIns="254000" tIns="254000" rIns="254000" bIns="254000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570EF"/>
                </a:solidFill>
              </a:rPr>
              <a:t>3.</a:t>
            </a:r>
            <a:endParaRPr lang="en-US" sz="1800" dirty="0"/>
          </a:p>
          <a:p>
            <a:pPr indent="0" marL="0">
              <a:spcBef>
                <a:spcPts val="10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Strategies for Making Technology Affordable</a:t>
            </a:r>
            <a:endParaRPr lang="en-US" sz="1800" dirty="0"/>
          </a:p>
          <a:p>
            <a:pPr marL="127000" indent="-127000">
              <a:spcBef>
                <a:spcPts val="1000"/>
              </a:spcBef>
              <a:buSzPct val="100000"/>
              <a:buChar char="•"/>
            </a:pPr>
            <a:r>
              <a:rPr lang="en-US" sz="1000" dirty="0">
                <a:solidFill>
                  <a:srgbClr val="101828"/>
                </a:solidFill>
              </a:rPr>
              <a:t>Subsidies, community programs, and affordable data plans foster accessibility.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Conclusion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Summary of Key Points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Digital divide complexities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Barriers: infrastructure, affordability, literacy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Gender gap impact, policy challenges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The Path Forward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Collaborative solutions for digital inclusion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Public-private partnerships, targeted programs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Comprehensive digital literacy training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Call to Action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Implement holistic strategies for equity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Promote inclusive digital landscape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Address gender gap through targeted initiatives</a:t>
            </a:r>
            <a:endParaRPr lang="en-US" sz="1600" dirty="0"/>
          </a:p>
        </p:txBody>
      </p:sp>
      <p:pic>
        <p:nvPicPr>
          <p:cNvPr id="4" name="Image 0" descr="https://images.pexels.com/photos/17485607/pexels-photo-17485607.pn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pic>
        <p:nvPicPr>
          <p:cNvPr id="5" name="Image 1" descr="/usr/src/app/assets/slidespeak-logo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400" y="136800"/>
            <a:ext cx="1432800" cy="3816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FigTree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FigTree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SlideSpeak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Bridging the Digital Divide</dc:title>
  <dc:subject>Bridging the Digital Divide</dc:subject>
  <dc:creator>SlideSpeak</dc:creator>
  <cp:lastModifiedBy>SlideSpeak</cp:lastModifiedBy>
  <cp:revision>1</cp:revision>
  <dcterms:created xsi:type="dcterms:W3CDTF">2024-02-08T17:13:05Z</dcterms:created>
  <dcterms:modified xsi:type="dcterms:W3CDTF">2024-02-08T17:13:05Z</dcterms:modified>
</cp:coreProperties>
</file>